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30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38" y="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404040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04040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145539" y="1627605"/>
            <a:ext cx="4343400" cy="4716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rgbClr val="404040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403340" y="1627605"/>
            <a:ext cx="3252470" cy="37153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rgbClr val="404040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7238" y="220662"/>
            <a:ext cx="11674475" cy="641667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12188952" cy="1524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45539" y="118365"/>
            <a:ext cx="9900920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02739" y="1624989"/>
            <a:ext cx="8895715" cy="4616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404040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cams.grayson.edu/stuREGAuditTab.asp?tname=Student%2BEvaluation&amp;uid=TOVARC&amp;access=2&amp;ssipath=ssi&amp;uniqid=207672&amp;feed=7https%3A//catalog.grayson.edu/catalog/core/index.php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ayson.edu/Pathways/Registered%20Nursing1/Future%20Students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nursing@grayson.edu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nursing@grayson.edu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yson.edu/Apply/enrollment-steps.html" TargetMode="External"/><Relationship Id="rId2" Type="http://schemas.openxmlformats.org/officeDocument/2006/relationships/hyperlink" Target="mailto:admissions@grayson.edu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LVN@grayson.edu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yson.edu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mailto:lvn@grayson.edu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nursing@grayson.edu" TargetMode="External"/><Relationship Id="rId2" Type="http://schemas.openxmlformats.org/officeDocument/2006/relationships/hyperlink" Target="mailto:lvn@grayson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n-bsn@grayson.edu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yson.edu/" TargetMode="Externa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mailto:RN-BSN@grayson.edu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cams.grayson.edu/stuREGAuditTab.asp?tname=Student%2BEvaluation&amp;uid=TOVARC&amp;access=2&amp;ssipath=ssi&amp;uniqid=207672&amp;feed=7https%3A//catalog.grayson.edu/catalog/core/index.ph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89220" y="0"/>
            <a:ext cx="6999731" cy="685799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12140" y="414020"/>
            <a:ext cx="3192145" cy="2878455"/>
          </a:xfrm>
          <a:prstGeom prst="rect">
            <a:avLst/>
          </a:prstGeom>
        </p:spPr>
        <p:txBody>
          <a:bodyPr vert="horz" wrap="square" lIns="0" tIns="23177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1825"/>
              </a:spcBef>
            </a:pPr>
            <a:r>
              <a:rPr spc="-35" dirty="0">
                <a:solidFill>
                  <a:srgbClr val="B82C2E"/>
                </a:solidFill>
              </a:rPr>
              <a:t>Grayson </a:t>
            </a:r>
            <a:r>
              <a:rPr spc="-10" dirty="0">
                <a:solidFill>
                  <a:srgbClr val="B82C2E"/>
                </a:solidFill>
              </a:rPr>
              <a:t>College Nursing</a:t>
            </a:r>
          </a:p>
        </p:txBody>
      </p:sp>
      <p:pic>
        <p:nvPicPr>
          <p:cNvPr id="5" name="object 5" descr="Grayson College Nursing, Texa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90600" y="3581400"/>
            <a:ext cx="2819387" cy="2554223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Traditional</a:t>
            </a:r>
            <a:r>
              <a:rPr sz="3600" spc="-170" dirty="0"/>
              <a:t> </a:t>
            </a:r>
            <a:r>
              <a:rPr sz="3600" dirty="0"/>
              <a:t>Program</a:t>
            </a:r>
            <a:r>
              <a:rPr sz="3600" spc="-145" dirty="0"/>
              <a:t> </a:t>
            </a:r>
            <a:r>
              <a:rPr sz="3600" spc="-10" dirty="0"/>
              <a:t>Schedule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602739" y="1759710"/>
            <a:ext cx="8776335" cy="44932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indent="-227965">
              <a:lnSpc>
                <a:spcPts val="2580"/>
              </a:lnSpc>
              <a:spcBef>
                <a:spcPts val="95"/>
              </a:spcBef>
              <a:buFont typeface="Arial"/>
              <a:buChar char="▪"/>
              <a:tabLst>
                <a:tab pos="240665" algn="l"/>
              </a:tabLst>
            </a:pP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</a:t>
            </a:r>
            <a:r>
              <a:rPr sz="2200" spc="-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</a:t>
            </a:r>
            <a:endParaRPr sz="2200">
              <a:latin typeface="Franklin Gothic Medium"/>
              <a:cs typeface="Franklin Gothic Medium"/>
            </a:endParaRPr>
          </a:p>
          <a:p>
            <a:pPr marL="469265" lvl="1" indent="-228600">
              <a:lnSpc>
                <a:spcPts val="2280"/>
              </a:lnSpc>
              <a:buFont typeface="Arial"/>
              <a:buChar char="▪"/>
              <a:tabLst>
                <a:tab pos="469265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Theory,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lab,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clinical</a:t>
            </a:r>
            <a:endParaRPr sz="2000">
              <a:latin typeface="Franklin Gothic Medium"/>
              <a:cs typeface="Franklin Gothic Medium"/>
            </a:endParaRPr>
          </a:p>
          <a:p>
            <a:pPr marL="469265" lvl="1" indent="-228600">
              <a:lnSpc>
                <a:spcPts val="2340"/>
              </a:lnSpc>
              <a:buFont typeface="Arial"/>
              <a:buChar char="▪"/>
              <a:tabLst>
                <a:tab pos="469265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Concepts: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fundamentals</a:t>
            </a:r>
            <a:r>
              <a:rPr sz="2000" spc="-8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nursing,</a:t>
            </a:r>
            <a:r>
              <a:rPr sz="20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medication</a:t>
            </a:r>
            <a:r>
              <a:rPr sz="20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administration,</a:t>
            </a:r>
            <a:r>
              <a:rPr sz="20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skills</a:t>
            </a:r>
            <a:endParaRPr sz="2000">
              <a:latin typeface="Franklin Gothic Medium"/>
              <a:cs typeface="Franklin Gothic Medium"/>
            </a:endParaRPr>
          </a:p>
          <a:p>
            <a:pPr marL="240665" indent="-227965">
              <a:lnSpc>
                <a:spcPts val="2580"/>
              </a:lnSpc>
              <a:spcBef>
                <a:spcPts val="1010"/>
              </a:spcBef>
              <a:buFont typeface="Arial"/>
              <a:buChar char="▪"/>
              <a:tabLst>
                <a:tab pos="240665" algn="l"/>
              </a:tabLst>
            </a:pP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</a:t>
            </a:r>
            <a:r>
              <a:rPr sz="2200" spc="-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</a:t>
            </a:r>
            <a:endParaRPr sz="2200">
              <a:latin typeface="Franklin Gothic Medium"/>
              <a:cs typeface="Franklin Gothic Medium"/>
            </a:endParaRPr>
          </a:p>
          <a:p>
            <a:pPr marL="469265" lvl="1" indent="-228600">
              <a:lnSpc>
                <a:spcPts val="2280"/>
              </a:lnSpc>
              <a:buFont typeface="Arial"/>
              <a:buChar char="▪"/>
              <a:tabLst>
                <a:tab pos="469265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Theory,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lab,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clinical</a:t>
            </a:r>
            <a:endParaRPr sz="2000">
              <a:latin typeface="Franklin Gothic Medium"/>
              <a:cs typeface="Franklin Gothic Medium"/>
            </a:endParaRPr>
          </a:p>
          <a:p>
            <a:pPr marL="469265" lvl="1" indent="-228600">
              <a:lnSpc>
                <a:spcPts val="2340"/>
              </a:lnSpc>
              <a:buFont typeface="Arial"/>
              <a:buChar char="▪"/>
              <a:tabLst>
                <a:tab pos="469265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Concepts: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med-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surg</a:t>
            </a:r>
            <a:r>
              <a:rPr sz="20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disease</a:t>
            </a:r>
            <a:r>
              <a:rPr sz="20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process,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women’s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health,</a:t>
            </a:r>
            <a:r>
              <a:rPr sz="20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operating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room,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skills</a:t>
            </a:r>
            <a:endParaRPr sz="2000">
              <a:latin typeface="Franklin Gothic Medium"/>
              <a:cs typeface="Franklin Gothic Medium"/>
            </a:endParaRPr>
          </a:p>
          <a:p>
            <a:pPr marL="240665" indent="-227965">
              <a:lnSpc>
                <a:spcPts val="2580"/>
              </a:lnSpc>
              <a:spcBef>
                <a:spcPts val="1015"/>
              </a:spcBef>
              <a:buFont typeface="Arial"/>
              <a:buChar char="▪"/>
              <a:tabLst>
                <a:tab pos="240665" algn="l"/>
              </a:tabLst>
            </a:pP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</a:t>
            </a:r>
            <a:r>
              <a:rPr sz="2200" spc="-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3</a:t>
            </a:r>
            <a:endParaRPr sz="2200">
              <a:latin typeface="Franklin Gothic Medium"/>
              <a:cs typeface="Franklin Gothic Medium"/>
            </a:endParaRPr>
          </a:p>
          <a:p>
            <a:pPr marL="469265" lvl="1" indent="-228600">
              <a:lnSpc>
                <a:spcPts val="2280"/>
              </a:lnSpc>
              <a:buFont typeface="Arial"/>
              <a:buChar char="▪"/>
              <a:tabLst>
                <a:tab pos="469265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Theory,</a:t>
            </a:r>
            <a:r>
              <a:rPr sz="2000" spc="-8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clinical</a:t>
            </a:r>
            <a:endParaRPr sz="2000">
              <a:latin typeface="Franklin Gothic Medium"/>
              <a:cs typeface="Franklin Gothic Medium"/>
            </a:endParaRPr>
          </a:p>
          <a:p>
            <a:pPr marL="469900" marR="694055" lvl="1" indent="-229235">
              <a:lnSpc>
                <a:spcPct val="70000"/>
              </a:lnSpc>
              <a:spcBef>
                <a:spcPts val="660"/>
              </a:spcBef>
              <a:buFont typeface="Arial"/>
              <a:buChar char="▪"/>
              <a:tabLst>
                <a:tab pos="469900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Concepts: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more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advanced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med-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surg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disease</a:t>
            </a:r>
            <a:r>
              <a:rPr sz="20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processes,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mental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health concepts</a:t>
            </a:r>
            <a:endParaRPr sz="2000">
              <a:latin typeface="Franklin Gothic Medium"/>
              <a:cs typeface="Franklin Gothic Medium"/>
            </a:endParaRPr>
          </a:p>
          <a:p>
            <a:pPr marL="240665" indent="-227965">
              <a:lnSpc>
                <a:spcPts val="2580"/>
              </a:lnSpc>
              <a:spcBef>
                <a:spcPts val="1010"/>
              </a:spcBef>
              <a:buFont typeface="Arial"/>
              <a:buChar char="▪"/>
              <a:tabLst>
                <a:tab pos="240665" algn="l"/>
              </a:tabLst>
            </a:pP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</a:t>
            </a:r>
            <a:r>
              <a:rPr sz="2200" spc="-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4</a:t>
            </a:r>
            <a:endParaRPr sz="2200">
              <a:latin typeface="Franklin Gothic Medium"/>
              <a:cs typeface="Franklin Gothic Medium"/>
            </a:endParaRPr>
          </a:p>
          <a:p>
            <a:pPr marL="469265" lvl="1" indent="-228600">
              <a:lnSpc>
                <a:spcPts val="2280"/>
              </a:lnSpc>
              <a:buFont typeface="Arial"/>
              <a:buChar char="▪"/>
              <a:tabLst>
                <a:tab pos="469265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Theory,</a:t>
            </a:r>
            <a:r>
              <a:rPr sz="2000" spc="-8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clinical</a:t>
            </a:r>
            <a:endParaRPr sz="2000">
              <a:latin typeface="Franklin Gothic Medium"/>
              <a:cs typeface="Franklin Gothic Medium"/>
            </a:endParaRPr>
          </a:p>
          <a:p>
            <a:pPr marL="469900" marR="180975" lvl="1" indent="-229235">
              <a:lnSpc>
                <a:spcPct val="70000"/>
              </a:lnSpc>
              <a:spcBef>
                <a:spcPts val="660"/>
              </a:spcBef>
              <a:buFont typeface="Arial"/>
              <a:buChar char="▪"/>
              <a:tabLst>
                <a:tab pos="469900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Concepts: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more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advanced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med-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surg</a:t>
            </a:r>
            <a:r>
              <a:rPr sz="20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disease</a:t>
            </a:r>
            <a:r>
              <a:rPr sz="20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processes,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community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health,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leadership/management</a:t>
            </a:r>
            <a:r>
              <a:rPr sz="2000" spc="-1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principles</a:t>
            </a:r>
            <a:endParaRPr sz="20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2874" rIns="0" bIns="0" rtlCol="0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sz="3600" spc="-10" dirty="0"/>
              <a:t>Transitional</a:t>
            </a:r>
            <a:r>
              <a:rPr sz="3600" spc="-65" dirty="0"/>
              <a:t> </a:t>
            </a:r>
            <a:r>
              <a:rPr sz="3600" dirty="0"/>
              <a:t>Entry</a:t>
            </a:r>
            <a:r>
              <a:rPr sz="3600" spc="-60" dirty="0"/>
              <a:t> </a:t>
            </a:r>
            <a:r>
              <a:rPr sz="3600" spc="-70" dirty="0"/>
              <a:t>LVN-</a:t>
            </a:r>
            <a:r>
              <a:rPr sz="3600" dirty="0"/>
              <a:t>RN</a:t>
            </a:r>
            <a:r>
              <a:rPr sz="3600" spc="-65" dirty="0"/>
              <a:t> </a:t>
            </a:r>
            <a:r>
              <a:rPr sz="3600" dirty="0"/>
              <a:t>Required</a:t>
            </a:r>
            <a:r>
              <a:rPr sz="3600" spc="-65" dirty="0"/>
              <a:t> </a:t>
            </a:r>
            <a:r>
              <a:rPr sz="3600" spc="-10" dirty="0"/>
              <a:t>Academic Courses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145539" y="1783967"/>
            <a:ext cx="3851910" cy="409278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Pre-</a:t>
            </a:r>
            <a:r>
              <a:rPr sz="16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requisites</a:t>
            </a:r>
            <a:endParaRPr sz="16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225"/>
              </a:spcBef>
              <a:buFont typeface="Arial"/>
              <a:buChar char="▪"/>
              <a:tabLst>
                <a:tab pos="240665" algn="l"/>
              </a:tabLst>
            </a:pP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Anatomy</a:t>
            </a:r>
            <a:r>
              <a:rPr sz="16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&amp;</a:t>
            </a:r>
            <a:r>
              <a:rPr sz="16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Physiology</a:t>
            </a:r>
            <a:r>
              <a:rPr sz="16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</a:t>
            </a:r>
            <a:r>
              <a:rPr sz="16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(within</a:t>
            </a:r>
            <a:r>
              <a:rPr sz="16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10</a:t>
            </a:r>
            <a:r>
              <a:rPr sz="16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years)</a:t>
            </a:r>
            <a:endParaRPr sz="16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225"/>
              </a:spcBef>
              <a:buFont typeface="Arial"/>
              <a:buChar char="▪"/>
              <a:tabLst>
                <a:tab pos="240665" algn="l"/>
              </a:tabLst>
            </a:pP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Anatomy</a:t>
            </a:r>
            <a:r>
              <a:rPr sz="16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&amp;</a:t>
            </a:r>
            <a:r>
              <a:rPr sz="16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Physiology</a:t>
            </a:r>
            <a:r>
              <a:rPr sz="16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II</a:t>
            </a:r>
            <a:r>
              <a:rPr sz="16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(within</a:t>
            </a:r>
            <a:r>
              <a:rPr sz="16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10</a:t>
            </a:r>
            <a:r>
              <a:rPr sz="16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years)</a:t>
            </a:r>
            <a:endParaRPr sz="16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220"/>
              </a:spcBef>
              <a:buFont typeface="Arial"/>
              <a:buChar char="▪"/>
              <a:tabLst>
                <a:tab pos="240665" algn="l"/>
              </a:tabLst>
            </a:pP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</a:t>
            </a:r>
            <a:r>
              <a:rPr sz="16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Algebra</a:t>
            </a:r>
            <a:r>
              <a:rPr sz="16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or</a:t>
            </a:r>
            <a:r>
              <a:rPr sz="16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Statistics</a:t>
            </a:r>
            <a:endParaRPr lang="en-US" sz="1600" spc="-10" dirty="0">
              <a:solidFill>
                <a:srgbClr val="404040"/>
              </a:solidFill>
              <a:latin typeface="Franklin Gothic Medium"/>
              <a:cs typeface="Franklin Gothic Medium"/>
            </a:endParaRPr>
          </a:p>
          <a:p>
            <a:pPr marL="12700">
              <a:spcBef>
                <a:spcPts val="1220"/>
              </a:spcBef>
              <a:tabLst>
                <a:tab pos="240665" algn="l"/>
              </a:tabLst>
            </a:pPr>
            <a:r>
              <a:rPr lang="en-US"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Co-</a:t>
            </a:r>
            <a:r>
              <a:rPr lang="en-US" sz="16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requisites</a:t>
            </a:r>
            <a:endParaRPr sz="16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225"/>
              </a:spcBef>
              <a:buFont typeface="Arial"/>
              <a:buChar char="▪"/>
              <a:tabLst>
                <a:tab pos="240665" algn="l"/>
              </a:tabLst>
            </a:pP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English</a:t>
            </a:r>
            <a:r>
              <a:rPr sz="16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</a:t>
            </a:r>
            <a:endParaRPr sz="16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225"/>
              </a:spcBef>
              <a:buFont typeface="Arial"/>
              <a:buChar char="▪"/>
              <a:tabLst>
                <a:tab pos="240665" algn="l"/>
              </a:tabLst>
            </a:pP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General</a:t>
            </a:r>
            <a:r>
              <a:rPr sz="16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Psychology</a:t>
            </a:r>
            <a:endParaRPr sz="16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225"/>
              </a:spcBef>
              <a:buFont typeface="Arial"/>
              <a:buChar char="▪"/>
              <a:tabLst>
                <a:tab pos="240665" algn="l"/>
              </a:tabLst>
            </a:pP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Lifespan</a:t>
            </a:r>
            <a:r>
              <a:rPr sz="16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Growth</a:t>
            </a:r>
            <a:r>
              <a:rPr sz="16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&amp;</a:t>
            </a:r>
            <a:r>
              <a:rPr sz="16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Development</a:t>
            </a:r>
            <a:endParaRPr sz="16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225"/>
              </a:spcBef>
              <a:buFont typeface="Arial"/>
              <a:buChar char="▪"/>
              <a:tabLst>
                <a:tab pos="240665" algn="l"/>
              </a:tabLst>
            </a:pP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Microbiology</a:t>
            </a:r>
            <a:r>
              <a:rPr sz="16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(within</a:t>
            </a:r>
            <a:r>
              <a:rPr sz="16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10</a:t>
            </a:r>
            <a:r>
              <a:rPr sz="16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years)</a:t>
            </a:r>
            <a:endParaRPr sz="1600" dirty="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endParaRPr sz="1600" dirty="0">
              <a:latin typeface="Franklin Gothic Medium"/>
              <a:cs typeface="Franklin Gothic Medium"/>
            </a:endParaRPr>
          </a:p>
          <a:p>
            <a:pPr marL="241300" marR="476884" indent="-229235">
              <a:lnSpc>
                <a:spcPct val="70000"/>
              </a:lnSpc>
              <a:buFont typeface="Arial"/>
              <a:buChar char="▪"/>
              <a:tabLst>
                <a:tab pos="241300" algn="l"/>
              </a:tabLst>
            </a:pP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</a:t>
            </a:r>
            <a:r>
              <a:rPr sz="16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Core</a:t>
            </a:r>
            <a:r>
              <a:rPr sz="16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Elective</a:t>
            </a:r>
            <a:r>
              <a:rPr sz="16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</a:t>
            </a:r>
            <a:r>
              <a:rPr sz="1600" u="sng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Creative</a:t>
            </a:r>
            <a:r>
              <a:rPr sz="1600" u="sng" spc="-45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 </a:t>
            </a:r>
            <a:r>
              <a:rPr sz="1600" u="sng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Arts</a:t>
            </a:r>
            <a:r>
              <a:rPr sz="1600" u="sng" spc="-30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 </a:t>
            </a:r>
            <a:r>
              <a:rPr sz="1600" u="sng" spc="-25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OR</a:t>
            </a:r>
            <a:r>
              <a:rPr sz="1600" u="none" spc="-25" dirty="0">
                <a:solidFill>
                  <a:srgbClr val="154E6D"/>
                </a:solidFill>
                <a:latin typeface="Franklin Gothic Medium"/>
                <a:cs typeface="Franklin Gothic Medium"/>
              </a:rPr>
              <a:t> </a:t>
            </a:r>
            <a:r>
              <a:rPr sz="1600" u="sng" spc="-10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Language/Philosophy/Culture</a:t>
            </a:r>
            <a:r>
              <a:rPr sz="1600" u="sng" spc="45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 </a:t>
            </a:r>
            <a:r>
              <a:rPr sz="1600" u="sng" spc="-20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Core</a:t>
            </a:r>
            <a:r>
              <a:rPr sz="1600" u="none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)</a:t>
            </a:r>
            <a:endParaRPr sz="1600" dirty="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03340" y="1820543"/>
            <a:ext cx="4519295" cy="1510029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41300" marR="5080" indent="-228600">
              <a:lnSpc>
                <a:spcPts val="2160"/>
              </a:lnSpc>
              <a:spcBef>
                <a:spcPts val="375"/>
              </a:spcBef>
              <a:buFont typeface="Arial"/>
              <a:buChar char="▪"/>
              <a:tabLst>
                <a:tab pos="241300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**Sciences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older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than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10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years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–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eligible</a:t>
            </a:r>
            <a:r>
              <a:rPr sz="2000" spc="-8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must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score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over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74.5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on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A/P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portion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2000" spc="-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HESI</a:t>
            </a:r>
            <a:endParaRPr lang="en-US" sz="2000" spc="-10" dirty="0">
              <a:solidFill>
                <a:srgbClr val="404040"/>
              </a:solidFill>
              <a:latin typeface="Franklin Gothic Medium"/>
              <a:cs typeface="Franklin Gothic Medium"/>
            </a:endParaRPr>
          </a:p>
          <a:p>
            <a:pPr marL="241300" marR="5080" indent="-228600">
              <a:lnSpc>
                <a:spcPts val="2160"/>
              </a:lnSpc>
              <a:spcBef>
                <a:spcPts val="375"/>
              </a:spcBef>
              <a:buFont typeface="Arial"/>
              <a:buChar char="▪"/>
              <a:tabLst>
                <a:tab pos="241300" algn="l"/>
              </a:tabLst>
            </a:pPr>
            <a:r>
              <a:rPr lang="en-US"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** or 60% on A/P sections of the NLN NEX exam</a:t>
            </a:r>
            <a:endParaRPr lang="en-US" sz="2000" dirty="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Transitional</a:t>
            </a:r>
            <a:r>
              <a:rPr sz="3600" spc="-60" dirty="0"/>
              <a:t> </a:t>
            </a:r>
            <a:r>
              <a:rPr sz="3600" dirty="0"/>
              <a:t>Entry</a:t>
            </a:r>
            <a:r>
              <a:rPr sz="3600" spc="-55" dirty="0"/>
              <a:t> </a:t>
            </a:r>
            <a:r>
              <a:rPr sz="3600" spc="-70" dirty="0"/>
              <a:t>LVN-</a:t>
            </a:r>
            <a:r>
              <a:rPr sz="3600" dirty="0"/>
              <a:t>RN</a:t>
            </a:r>
            <a:r>
              <a:rPr sz="3600" spc="-60" dirty="0"/>
              <a:t> </a:t>
            </a:r>
            <a:r>
              <a:rPr sz="3600" dirty="0"/>
              <a:t>Program</a:t>
            </a:r>
            <a:r>
              <a:rPr sz="3600" spc="-50" dirty="0"/>
              <a:t> </a:t>
            </a:r>
            <a:r>
              <a:rPr sz="3600" spc="-10" dirty="0"/>
              <a:t>Schedule</a:t>
            </a:r>
            <a:endParaRPr sz="36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67233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100"/>
              </a:spcBef>
              <a:buFont typeface="Arial"/>
              <a:buChar char="▪"/>
              <a:tabLst>
                <a:tab pos="240029" algn="l"/>
              </a:tabLst>
            </a:pPr>
            <a:r>
              <a:rPr sz="2400" dirty="0"/>
              <a:t>Nursing</a:t>
            </a:r>
            <a:r>
              <a:rPr sz="2400" spc="-30" dirty="0"/>
              <a:t> </a:t>
            </a:r>
            <a:r>
              <a:rPr sz="2400" spc="-50" dirty="0"/>
              <a:t>2</a:t>
            </a:r>
            <a:endParaRPr sz="2400"/>
          </a:p>
          <a:p>
            <a:pPr marL="469265" lvl="1" indent="-228600">
              <a:lnSpc>
                <a:spcPct val="100000"/>
              </a:lnSpc>
              <a:spcBef>
                <a:spcPts val="80"/>
              </a:spcBef>
              <a:buFont typeface="Arial"/>
              <a:buChar char="▪"/>
              <a:tabLst>
                <a:tab pos="469265" algn="l"/>
              </a:tabLst>
            </a:pP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Theory,</a:t>
            </a:r>
            <a:r>
              <a:rPr sz="22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lab,</a:t>
            </a:r>
            <a:r>
              <a:rPr sz="22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clinical</a:t>
            </a:r>
            <a:endParaRPr sz="2200">
              <a:latin typeface="Franklin Gothic Medium"/>
              <a:cs typeface="Franklin Gothic Medium"/>
            </a:endParaRPr>
          </a:p>
          <a:p>
            <a:pPr marL="469265" marR="5080" lvl="1" indent="-228600">
              <a:lnSpc>
                <a:spcPts val="2110"/>
              </a:lnSpc>
              <a:spcBef>
                <a:spcPts val="585"/>
              </a:spcBef>
              <a:buFont typeface="Arial"/>
              <a:buChar char="▪"/>
              <a:tabLst>
                <a:tab pos="469265" algn="l"/>
              </a:tabLst>
            </a:pP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Concepts:</a:t>
            </a:r>
            <a:r>
              <a:rPr sz="2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med-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surg</a:t>
            </a:r>
            <a:r>
              <a:rPr sz="22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disease</a:t>
            </a:r>
            <a:r>
              <a:rPr sz="22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process,</a:t>
            </a:r>
            <a:r>
              <a:rPr sz="22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women’s</a:t>
            </a:r>
            <a:r>
              <a:rPr sz="22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health,</a:t>
            </a:r>
            <a:r>
              <a:rPr sz="22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operating</a:t>
            </a:r>
            <a:r>
              <a:rPr sz="22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room, skills</a:t>
            </a:r>
            <a:endParaRPr sz="220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spcBef>
                <a:spcPts val="1235"/>
              </a:spcBef>
              <a:buFont typeface="Arial"/>
              <a:buChar char="▪"/>
              <a:tabLst>
                <a:tab pos="240029" algn="l"/>
              </a:tabLst>
            </a:pPr>
            <a:r>
              <a:rPr sz="2400" dirty="0"/>
              <a:t>Nursing</a:t>
            </a:r>
            <a:r>
              <a:rPr sz="2400" spc="-30" dirty="0"/>
              <a:t> </a:t>
            </a:r>
            <a:r>
              <a:rPr sz="2400" spc="-50" dirty="0"/>
              <a:t>3</a:t>
            </a:r>
            <a:endParaRPr sz="2400"/>
          </a:p>
          <a:p>
            <a:pPr marL="469265" lvl="1" indent="-228600">
              <a:lnSpc>
                <a:spcPct val="100000"/>
              </a:lnSpc>
              <a:spcBef>
                <a:spcPts val="80"/>
              </a:spcBef>
              <a:buFont typeface="Arial"/>
              <a:buChar char="▪"/>
              <a:tabLst>
                <a:tab pos="469265" algn="l"/>
              </a:tabLst>
            </a:pP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Theory,</a:t>
            </a:r>
            <a:r>
              <a:rPr sz="2200" spc="-8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clinical</a:t>
            </a:r>
            <a:endParaRPr sz="2200">
              <a:latin typeface="Franklin Gothic Medium"/>
              <a:cs typeface="Franklin Gothic Medium"/>
            </a:endParaRPr>
          </a:p>
          <a:p>
            <a:pPr marL="469265" marR="81915" lvl="1" indent="-228600">
              <a:lnSpc>
                <a:spcPts val="2110"/>
              </a:lnSpc>
              <a:spcBef>
                <a:spcPts val="580"/>
              </a:spcBef>
              <a:buFont typeface="Arial"/>
              <a:buChar char="▪"/>
              <a:tabLst>
                <a:tab pos="469265" algn="l"/>
              </a:tabLst>
            </a:pP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Concepts:</a:t>
            </a:r>
            <a:r>
              <a:rPr sz="22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more</a:t>
            </a:r>
            <a:r>
              <a:rPr sz="22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advanced</a:t>
            </a:r>
            <a:r>
              <a:rPr sz="22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med-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surg</a:t>
            </a:r>
            <a:r>
              <a:rPr sz="22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disease</a:t>
            </a:r>
            <a:r>
              <a:rPr sz="22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processes,</a:t>
            </a:r>
            <a:r>
              <a:rPr sz="22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mental</a:t>
            </a:r>
            <a:r>
              <a:rPr sz="22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health concepts</a:t>
            </a:r>
            <a:endParaRPr sz="220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spcBef>
                <a:spcPts val="1240"/>
              </a:spcBef>
              <a:buFont typeface="Arial"/>
              <a:buChar char="▪"/>
              <a:tabLst>
                <a:tab pos="240029" algn="l"/>
              </a:tabLst>
            </a:pPr>
            <a:r>
              <a:rPr sz="2400" dirty="0"/>
              <a:t>Nursing</a:t>
            </a:r>
            <a:r>
              <a:rPr sz="2400" spc="-30" dirty="0"/>
              <a:t> </a:t>
            </a:r>
            <a:r>
              <a:rPr sz="2400" spc="-50" dirty="0"/>
              <a:t>4</a:t>
            </a:r>
            <a:endParaRPr sz="2400"/>
          </a:p>
          <a:p>
            <a:pPr marL="469265" lvl="1" indent="-228600">
              <a:lnSpc>
                <a:spcPct val="100000"/>
              </a:lnSpc>
              <a:spcBef>
                <a:spcPts val="80"/>
              </a:spcBef>
              <a:buFont typeface="Arial"/>
              <a:buChar char="▪"/>
              <a:tabLst>
                <a:tab pos="469265" algn="l"/>
              </a:tabLst>
            </a:pP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Theory,</a:t>
            </a:r>
            <a:r>
              <a:rPr sz="2200" spc="-8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clinical</a:t>
            </a:r>
            <a:endParaRPr sz="2200">
              <a:latin typeface="Franklin Gothic Medium"/>
              <a:cs typeface="Franklin Gothic Medium"/>
            </a:endParaRPr>
          </a:p>
          <a:p>
            <a:pPr marL="469265" marR="412115" lvl="1" indent="-228600">
              <a:lnSpc>
                <a:spcPts val="2110"/>
              </a:lnSpc>
              <a:spcBef>
                <a:spcPts val="580"/>
              </a:spcBef>
              <a:buFont typeface="Arial"/>
              <a:buChar char="▪"/>
              <a:tabLst>
                <a:tab pos="469265" algn="l"/>
              </a:tabLst>
            </a:pP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Concepts:</a:t>
            </a:r>
            <a:r>
              <a:rPr sz="2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more</a:t>
            </a:r>
            <a:r>
              <a:rPr sz="22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advanced</a:t>
            </a:r>
            <a:r>
              <a:rPr sz="2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med-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surg</a:t>
            </a:r>
            <a:r>
              <a:rPr sz="22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disease</a:t>
            </a:r>
            <a:r>
              <a:rPr sz="22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processes,</a:t>
            </a:r>
            <a:r>
              <a:rPr sz="22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community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health, </a:t>
            </a:r>
            <a:r>
              <a:rPr sz="2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leadership/management</a:t>
            </a:r>
            <a:r>
              <a:rPr sz="2200" spc="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principles</a:t>
            </a:r>
            <a:endParaRPr sz="22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**Admission</a:t>
            </a:r>
            <a:r>
              <a:rPr sz="3600" spc="-160" dirty="0"/>
              <a:t> </a:t>
            </a:r>
            <a:r>
              <a:rPr sz="3600" spc="-10" dirty="0"/>
              <a:t>Requirements**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145539" y="1620900"/>
            <a:ext cx="4387850" cy="5130892"/>
          </a:xfrm>
          <a:prstGeom prst="rect">
            <a:avLst/>
          </a:prstGeom>
        </p:spPr>
        <p:txBody>
          <a:bodyPr vert="horz" wrap="square" lIns="0" tIns="2044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10"/>
              </a:spcBef>
            </a:pPr>
            <a:r>
              <a:rPr sz="2400" u="sng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Traditional</a:t>
            </a:r>
            <a:r>
              <a:rPr sz="2400" u="sng" spc="-13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 </a:t>
            </a:r>
            <a:r>
              <a:rPr sz="2400" u="sng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Program</a:t>
            </a:r>
            <a:endParaRPr sz="2400" dirty="0">
              <a:latin typeface="Franklin Gothic Medium"/>
              <a:cs typeface="Franklin Gothic Medium"/>
            </a:endParaRPr>
          </a:p>
          <a:p>
            <a:pPr marL="240029" marR="367665" indent="-227329">
              <a:lnSpc>
                <a:spcPts val="2590"/>
              </a:lnSpc>
              <a:spcBef>
                <a:spcPts val="1839"/>
              </a:spcBef>
              <a:buFont typeface="Arial"/>
              <a:buChar char="▪"/>
              <a:tabLst>
                <a:tab pos="241300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Submission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all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application 	documents</a:t>
            </a:r>
            <a:endParaRPr sz="2400" dirty="0">
              <a:latin typeface="Franklin Gothic Medium"/>
              <a:cs typeface="Franklin Gothic Medium"/>
            </a:endParaRPr>
          </a:p>
          <a:p>
            <a:pPr marL="240029" marR="5080" indent="-227329">
              <a:lnSpc>
                <a:spcPts val="2590"/>
              </a:lnSpc>
              <a:spcBef>
                <a:spcPts val="1805"/>
              </a:spcBef>
              <a:buFont typeface="Arial"/>
              <a:buChar char="▪"/>
              <a:tabLst>
                <a:tab pos="241300" algn="l"/>
              </a:tabLst>
            </a:pP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Pre-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requisite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GPA</a:t>
            </a:r>
            <a:r>
              <a:rPr sz="2400" spc="-9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or</a:t>
            </a:r>
            <a:r>
              <a:rPr sz="2400" spc="-8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cumulative 	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GPA</a:t>
            </a:r>
            <a:r>
              <a:rPr sz="24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24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2.5</a:t>
            </a:r>
            <a:endParaRPr sz="2400" dirty="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spcBef>
                <a:spcPts val="1475"/>
              </a:spcBef>
              <a:buFont typeface="Arial"/>
              <a:buChar char="▪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HESI</a:t>
            </a:r>
            <a:r>
              <a:rPr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A2</a:t>
            </a:r>
            <a:r>
              <a:rPr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–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score</a:t>
            </a:r>
            <a:r>
              <a:rPr sz="2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at</a:t>
            </a:r>
            <a:r>
              <a:rPr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least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74.5</a:t>
            </a:r>
            <a:r>
              <a:rPr lang="en-US" sz="2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or score at least 59.5% on NLN NEX exam</a:t>
            </a:r>
            <a:endParaRPr sz="2400" dirty="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spcBef>
                <a:spcPts val="1510"/>
              </a:spcBef>
              <a:buFont typeface="Arial"/>
              <a:buChar char="▪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Completion</a:t>
            </a:r>
            <a:r>
              <a:rPr sz="24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pre-requisites</a:t>
            </a:r>
            <a:endParaRPr sz="2400" dirty="0">
              <a:latin typeface="Franklin Gothic Medium"/>
              <a:cs typeface="Franklin Gothic Medium"/>
            </a:endParaRPr>
          </a:p>
          <a:p>
            <a:pPr marL="240029" marR="626110" indent="-227329">
              <a:lnSpc>
                <a:spcPts val="2590"/>
              </a:lnSpc>
              <a:spcBef>
                <a:spcPts val="1839"/>
              </a:spcBef>
              <a:buFont typeface="Arial"/>
              <a:buChar char="▪"/>
              <a:tabLst>
                <a:tab pos="241300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Admission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based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on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points 	system</a:t>
            </a:r>
            <a:endParaRPr sz="2400" dirty="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03340" y="1620900"/>
            <a:ext cx="4387850" cy="5130892"/>
          </a:xfrm>
          <a:prstGeom prst="rect">
            <a:avLst/>
          </a:prstGeom>
        </p:spPr>
        <p:txBody>
          <a:bodyPr vert="horz" wrap="square" lIns="0" tIns="2044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10"/>
              </a:spcBef>
            </a:pPr>
            <a:r>
              <a:rPr sz="2400" u="sng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Transitional</a:t>
            </a:r>
            <a:r>
              <a:rPr sz="2400" u="sng" spc="-6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 </a:t>
            </a:r>
            <a:r>
              <a:rPr sz="24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Entry</a:t>
            </a:r>
            <a:r>
              <a:rPr sz="2400" u="sng" spc="-6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 </a:t>
            </a:r>
            <a:r>
              <a:rPr sz="2400" u="sng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Program</a:t>
            </a:r>
            <a:endParaRPr sz="2400" dirty="0">
              <a:latin typeface="Franklin Gothic Medium"/>
              <a:cs typeface="Franklin Gothic Medium"/>
            </a:endParaRPr>
          </a:p>
          <a:p>
            <a:pPr marL="240029" marR="367665" indent="-227329">
              <a:lnSpc>
                <a:spcPts val="2590"/>
              </a:lnSpc>
              <a:spcBef>
                <a:spcPts val="1839"/>
              </a:spcBef>
              <a:buFont typeface="Arial"/>
              <a:buChar char="▪"/>
              <a:tabLst>
                <a:tab pos="241300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Submission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all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application 	documents</a:t>
            </a:r>
            <a:endParaRPr sz="2400" dirty="0">
              <a:latin typeface="Franklin Gothic Medium"/>
              <a:cs typeface="Franklin Gothic Medium"/>
            </a:endParaRPr>
          </a:p>
          <a:p>
            <a:pPr marL="240029" marR="5080" indent="-227329">
              <a:lnSpc>
                <a:spcPts val="2590"/>
              </a:lnSpc>
              <a:spcBef>
                <a:spcPts val="1805"/>
              </a:spcBef>
              <a:buFont typeface="Arial"/>
              <a:buChar char="▪"/>
              <a:tabLst>
                <a:tab pos="241300" algn="l"/>
              </a:tabLst>
            </a:pP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Pre-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requisite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GPA</a:t>
            </a:r>
            <a:r>
              <a:rPr sz="2400" spc="-9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or</a:t>
            </a:r>
            <a:r>
              <a:rPr sz="2400" spc="-8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cumulative 	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GPA</a:t>
            </a:r>
            <a:r>
              <a:rPr sz="24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24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2.5</a:t>
            </a:r>
            <a:endParaRPr sz="2400" dirty="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spcBef>
                <a:spcPts val="1475"/>
              </a:spcBef>
              <a:buFont typeface="Arial"/>
              <a:buChar char="▪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HESI</a:t>
            </a:r>
            <a:r>
              <a:rPr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A2</a:t>
            </a:r>
            <a:r>
              <a:rPr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–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score</a:t>
            </a:r>
            <a:r>
              <a:rPr sz="2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at</a:t>
            </a:r>
            <a:r>
              <a:rPr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least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74.5</a:t>
            </a:r>
            <a:r>
              <a:rPr lang="en-US" sz="2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or score at least 59.5% on NLN NEX exam</a:t>
            </a:r>
            <a:endParaRPr sz="2400" dirty="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spcBef>
                <a:spcPts val="1510"/>
              </a:spcBef>
              <a:buFont typeface="Arial"/>
              <a:buChar char="▪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Completion</a:t>
            </a:r>
            <a:r>
              <a:rPr sz="24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pre-requisites</a:t>
            </a:r>
            <a:endParaRPr sz="2400" dirty="0">
              <a:latin typeface="Franklin Gothic Medium"/>
              <a:cs typeface="Franklin Gothic Medium"/>
            </a:endParaRPr>
          </a:p>
          <a:p>
            <a:pPr marL="240029" marR="626110" indent="-227329">
              <a:lnSpc>
                <a:spcPts val="2590"/>
              </a:lnSpc>
              <a:spcBef>
                <a:spcPts val="1839"/>
              </a:spcBef>
              <a:buFont typeface="Arial"/>
              <a:buChar char="▪"/>
              <a:tabLst>
                <a:tab pos="241300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Admission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based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on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points 	system</a:t>
            </a:r>
            <a:endParaRPr sz="2400" dirty="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GPA</a:t>
            </a:r>
            <a:r>
              <a:rPr sz="3600" spc="-225" dirty="0"/>
              <a:t> </a:t>
            </a:r>
            <a:r>
              <a:rPr sz="3600" spc="-10" dirty="0"/>
              <a:t>Requirements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59061" y="1597671"/>
            <a:ext cx="9166860" cy="462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marR="154305" indent="-228600">
              <a:lnSpc>
                <a:spcPct val="110000"/>
              </a:lnSpc>
              <a:spcBef>
                <a:spcPts val="100"/>
              </a:spcBef>
              <a:buFont typeface="Arial"/>
              <a:buChar char="▪"/>
              <a:tabLst>
                <a:tab pos="240665" algn="l"/>
              </a:tabLst>
            </a:pP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2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minimum</a:t>
            </a:r>
            <a:r>
              <a:rPr sz="22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u="sng" dirty="0">
                <a:uFill>
                  <a:solidFill>
                    <a:srgbClr val="000000"/>
                  </a:solidFill>
                </a:uFill>
                <a:latin typeface="Franklin Gothic Medium"/>
                <a:cs typeface="Franklin Gothic Medium"/>
              </a:rPr>
              <a:t>2.5</a:t>
            </a:r>
            <a:r>
              <a:rPr sz="2200" u="sng" spc="-70" dirty="0">
                <a:uFill>
                  <a:solidFill>
                    <a:srgbClr val="000000"/>
                  </a:solidFill>
                </a:uFill>
                <a:latin typeface="Franklin Gothic Medium"/>
                <a:cs typeface="Franklin Gothic Medium"/>
              </a:rPr>
              <a:t> </a:t>
            </a:r>
            <a:r>
              <a:rPr sz="2200" u="sng" dirty="0">
                <a:uFill>
                  <a:solidFill>
                    <a:srgbClr val="000000"/>
                  </a:solidFill>
                </a:uFill>
                <a:latin typeface="Franklin Gothic Medium"/>
                <a:cs typeface="Franklin Gothic Medium"/>
              </a:rPr>
              <a:t>Pre-requisite</a:t>
            </a:r>
            <a:r>
              <a:rPr sz="2200" u="sng" spc="-75" dirty="0">
                <a:uFill>
                  <a:solidFill>
                    <a:srgbClr val="000000"/>
                  </a:solidFill>
                </a:uFill>
                <a:latin typeface="Franklin Gothic Medium"/>
                <a:cs typeface="Franklin Gothic Medium"/>
              </a:rPr>
              <a:t> </a:t>
            </a:r>
            <a:r>
              <a:rPr sz="2200" u="sng" dirty="0">
                <a:uFill>
                  <a:solidFill>
                    <a:srgbClr val="000000"/>
                  </a:solidFill>
                </a:uFill>
                <a:latin typeface="Franklin Gothic Medium"/>
                <a:cs typeface="Franklin Gothic Medium"/>
              </a:rPr>
              <a:t>or</a:t>
            </a:r>
            <a:r>
              <a:rPr sz="2200" u="sng" spc="-60" dirty="0">
                <a:uFill>
                  <a:solidFill>
                    <a:srgbClr val="000000"/>
                  </a:solidFill>
                </a:uFill>
                <a:latin typeface="Franklin Gothic Medium"/>
                <a:cs typeface="Franklin Gothic Medium"/>
              </a:rPr>
              <a:t> </a:t>
            </a:r>
            <a:r>
              <a:rPr sz="2200" u="sng" dirty="0">
                <a:uFill>
                  <a:solidFill>
                    <a:srgbClr val="000000"/>
                  </a:solidFill>
                </a:uFill>
                <a:latin typeface="Franklin Gothic Medium"/>
                <a:cs typeface="Franklin Gothic Medium"/>
              </a:rPr>
              <a:t>cumulative</a:t>
            </a:r>
            <a:r>
              <a:rPr sz="2200" u="sng" spc="-75" dirty="0">
                <a:uFill>
                  <a:solidFill>
                    <a:srgbClr val="000000"/>
                  </a:solidFill>
                </a:uFill>
                <a:latin typeface="Franklin Gothic Medium"/>
                <a:cs typeface="Franklin Gothic Medium"/>
              </a:rPr>
              <a:t> </a:t>
            </a:r>
            <a:r>
              <a:rPr sz="2200" u="sng" dirty="0">
                <a:uFill>
                  <a:solidFill>
                    <a:srgbClr val="000000"/>
                  </a:solidFill>
                </a:uFill>
                <a:latin typeface="Franklin Gothic Medium"/>
                <a:cs typeface="Franklin Gothic Medium"/>
              </a:rPr>
              <a:t>GPA</a:t>
            </a:r>
            <a:r>
              <a:rPr sz="2200" u="sng" spc="-70" dirty="0">
                <a:uFill>
                  <a:solidFill>
                    <a:srgbClr val="000000"/>
                  </a:solidFill>
                </a:uFill>
                <a:latin typeface="Franklin Gothic Medium"/>
                <a:cs typeface="Franklin Gothic Medium"/>
              </a:rPr>
              <a:t> </a:t>
            </a:r>
            <a:r>
              <a:rPr sz="2200" u="none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is</a:t>
            </a:r>
            <a:r>
              <a:rPr sz="2200" u="none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u="none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required</a:t>
            </a:r>
            <a:r>
              <a:rPr sz="2200" u="none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u="none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2200" u="none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u="none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all</a:t>
            </a:r>
            <a:r>
              <a:rPr sz="2200" u="none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u="none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 </a:t>
            </a:r>
            <a:r>
              <a:rPr sz="2200" u="none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applicants</a:t>
            </a:r>
            <a:r>
              <a:rPr sz="2200" u="none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u="none" dirty="0">
                <a:solidFill>
                  <a:srgbClr val="404040"/>
                </a:solidFill>
                <a:latin typeface="Franklin Gothic Medium"/>
                <a:cs typeface="Franklin Gothic Medium"/>
              </a:rPr>
              <a:t>upon</a:t>
            </a:r>
            <a:r>
              <a:rPr sz="2200" u="none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u="none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applying</a:t>
            </a:r>
            <a:r>
              <a:rPr sz="2200" u="none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u="none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200" u="none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u="none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200" u="none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u="none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</a:t>
            </a:r>
            <a:r>
              <a:rPr sz="2200" u="none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u="none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program.</a:t>
            </a:r>
            <a:endParaRPr sz="220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2065"/>
              </a:spcBef>
              <a:buFont typeface="Arial"/>
              <a:buChar char="▪"/>
              <a:tabLst>
                <a:tab pos="240665" algn="l"/>
              </a:tabLst>
            </a:pPr>
            <a:r>
              <a:rPr sz="2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Tradition</a:t>
            </a:r>
            <a:r>
              <a:rPr sz="22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r>
              <a:rPr sz="22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pre-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reqs</a:t>
            </a:r>
            <a:r>
              <a:rPr sz="22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are:</a:t>
            </a:r>
            <a:r>
              <a:rPr sz="22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</a:t>
            </a:r>
            <a:r>
              <a:rPr sz="22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I,</a:t>
            </a:r>
            <a:r>
              <a:rPr sz="22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</a:t>
            </a:r>
            <a:r>
              <a:rPr sz="22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II</a:t>
            </a:r>
            <a:r>
              <a:rPr sz="22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&amp;</a:t>
            </a:r>
            <a:r>
              <a:rPr sz="22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Math</a:t>
            </a:r>
            <a:r>
              <a:rPr sz="22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(college</a:t>
            </a:r>
            <a:r>
              <a:rPr sz="22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algebra</a:t>
            </a:r>
            <a:r>
              <a:rPr sz="22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or</a:t>
            </a:r>
            <a:r>
              <a:rPr sz="22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stats)</a:t>
            </a:r>
            <a:endParaRPr sz="2200">
              <a:latin typeface="Franklin Gothic Medium"/>
              <a:cs typeface="Franklin Gothic Medium"/>
            </a:endParaRPr>
          </a:p>
          <a:p>
            <a:pPr marL="240029" marR="615315" indent="-227965">
              <a:lnSpc>
                <a:spcPct val="110000"/>
              </a:lnSpc>
              <a:spcBef>
                <a:spcPts val="1800"/>
              </a:spcBef>
              <a:buFont typeface="Arial"/>
              <a:buChar char="▪"/>
              <a:tabLst>
                <a:tab pos="240029" algn="l"/>
              </a:tabLst>
            </a:pPr>
            <a:r>
              <a:rPr sz="2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Transitional</a:t>
            </a:r>
            <a:r>
              <a:rPr sz="22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r>
              <a:rPr sz="22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(TE</a:t>
            </a:r>
            <a:r>
              <a:rPr sz="22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LVN-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RN)</a:t>
            </a:r>
            <a:r>
              <a:rPr sz="22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pre-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reqs</a:t>
            </a:r>
            <a:r>
              <a:rPr sz="2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are:</a:t>
            </a:r>
            <a:r>
              <a:rPr sz="22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</a:t>
            </a:r>
            <a:r>
              <a:rPr sz="22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I,</a:t>
            </a:r>
            <a:r>
              <a:rPr sz="22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</a:t>
            </a:r>
            <a:r>
              <a:rPr sz="22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II,</a:t>
            </a:r>
            <a:r>
              <a:rPr sz="22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Micro,</a:t>
            </a:r>
            <a:r>
              <a:rPr sz="22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Math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(college</a:t>
            </a:r>
            <a:r>
              <a:rPr sz="22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algebra</a:t>
            </a:r>
            <a:r>
              <a:rPr sz="22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or</a:t>
            </a:r>
            <a:r>
              <a:rPr sz="2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stats),</a:t>
            </a:r>
            <a:r>
              <a:rPr sz="22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English</a:t>
            </a:r>
            <a:r>
              <a:rPr sz="2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I,</a:t>
            </a:r>
            <a:r>
              <a:rPr sz="22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Gen</a:t>
            </a:r>
            <a:r>
              <a:rPr sz="22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Psych,</a:t>
            </a:r>
            <a:r>
              <a:rPr sz="22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Lifespan</a:t>
            </a:r>
            <a:r>
              <a:rPr sz="22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growth</a:t>
            </a:r>
            <a:r>
              <a:rPr sz="22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&amp; </a:t>
            </a:r>
            <a:r>
              <a:rPr sz="2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development</a:t>
            </a:r>
            <a:endParaRPr sz="2200">
              <a:latin typeface="Franklin Gothic Medium"/>
              <a:cs typeface="Franklin Gothic Medium"/>
            </a:endParaRPr>
          </a:p>
          <a:p>
            <a:pPr marL="241300" marR="160655" indent="-228600">
              <a:lnSpc>
                <a:spcPct val="110000"/>
              </a:lnSpc>
              <a:spcBef>
                <a:spcPts val="1800"/>
              </a:spcBef>
              <a:buFont typeface="Arial"/>
              <a:buChar char="▪"/>
              <a:tabLst>
                <a:tab pos="241300" algn="l"/>
              </a:tabLst>
            </a:pP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2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</a:t>
            </a:r>
            <a:r>
              <a:rPr sz="22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Department</a:t>
            </a:r>
            <a:r>
              <a:rPr sz="22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currently</a:t>
            </a:r>
            <a:r>
              <a:rPr sz="22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calculates</a:t>
            </a:r>
            <a:r>
              <a:rPr sz="22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2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pre-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requisite</a:t>
            </a:r>
            <a:r>
              <a:rPr sz="22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GPA</a:t>
            </a:r>
            <a:r>
              <a:rPr sz="22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using</a:t>
            </a:r>
            <a:r>
              <a:rPr sz="22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all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transcripts</a:t>
            </a:r>
            <a:r>
              <a:rPr sz="2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from</a:t>
            </a:r>
            <a:r>
              <a:rPr sz="2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all</a:t>
            </a:r>
            <a:r>
              <a:rPr sz="2200" spc="-8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institutions.</a:t>
            </a:r>
            <a:endParaRPr sz="2200">
              <a:latin typeface="Franklin Gothic Medium"/>
              <a:cs typeface="Franklin Gothic Medium"/>
            </a:endParaRPr>
          </a:p>
          <a:p>
            <a:pPr marL="241300" marR="457200" indent="-228600">
              <a:lnSpc>
                <a:spcPct val="110000"/>
              </a:lnSpc>
              <a:spcBef>
                <a:spcPts val="1800"/>
              </a:spcBef>
              <a:buFont typeface="Arial"/>
              <a:buChar char="▪"/>
              <a:tabLst>
                <a:tab pos="241300" algn="l"/>
              </a:tabLst>
            </a:pP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If</a:t>
            </a:r>
            <a:r>
              <a:rPr sz="22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2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minimum</a:t>
            </a:r>
            <a:r>
              <a:rPr sz="2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prerequisite</a:t>
            </a:r>
            <a:r>
              <a:rPr sz="2200" spc="-8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GPA</a:t>
            </a:r>
            <a:r>
              <a:rPr sz="22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is</a:t>
            </a:r>
            <a:r>
              <a:rPr sz="22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not</a:t>
            </a:r>
            <a:r>
              <a:rPr sz="22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met,</a:t>
            </a:r>
            <a:r>
              <a:rPr sz="22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22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cumulative</a:t>
            </a:r>
            <a:r>
              <a:rPr sz="2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GPA</a:t>
            </a:r>
            <a:r>
              <a:rPr sz="22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will</a:t>
            </a:r>
            <a:r>
              <a:rPr sz="22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calculated</a:t>
            </a:r>
            <a:r>
              <a:rPr sz="22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using</a:t>
            </a:r>
            <a:r>
              <a:rPr sz="22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all</a:t>
            </a:r>
            <a:r>
              <a:rPr sz="22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transcripts</a:t>
            </a:r>
            <a:r>
              <a:rPr sz="2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from</a:t>
            </a:r>
            <a:r>
              <a:rPr sz="2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all</a:t>
            </a:r>
            <a:r>
              <a:rPr sz="2200" spc="-8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institutions</a:t>
            </a:r>
            <a:r>
              <a:rPr sz="22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22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min</a:t>
            </a:r>
            <a:r>
              <a:rPr sz="2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2.5</a:t>
            </a:r>
            <a:r>
              <a:rPr sz="22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GPA</a:t>
            </a:r>
            <a:endParaRPr sz="22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HESI</a:t>
            </a:r>
            <a:r>
              <a:rPr sz="3600" spc="-65" dirty="0"/>
              <a:t> </a:t>
            </a:r>
            <a:r>
              <a:rPr sz="3600" dirty="0"/>
              <a:t>A2</a:t>
            </a:r>
            <a:r>
              <a:rPr sz="3600" spc="-75" dirty="0"/>
              <a:t> </a:t>
            </a:r>
            <a:r>
              <a:rPr sz="3600" dirty="0"/>
              <a:t>Entrance</a:t>
            </a:r>
            <a:r>
              <a:rPr sz="3600" spc="-85" dirty="0"/>
              <a:t> </a:t>
            </a:r>
            <a:r>
              <a:rPr sz="3600" spc="-20" dirty="0"/>
              <a:t>Exam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1247139" y="1663700"/>
            <a:ext cx="2853690" cy="1821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5</a:t>
            </a:r>
            <a:r>
              <a:rPr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REQUIRED</a:t>
            </a:r>
            <a:r>
              <a:rPr sz="2400" u="none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u="none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Sections</a:t>
            </a:r>
            <a:endParaRPr sz="24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605"/>
              </a:spcBef>
              <a:buFont typeface="Arial"/>
              <a:buChar char="▪"/>
              <a:tabLst>
                <a:tab pos="240665" algn="l"/>
              </a:tabLst>
            </a:pPr>
            <a:r>
              <a:rPr sz="18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Reading</a:t>
            </a:r>
            <a:endParaRPr sz="18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585"/>
              </a:spcBef>
              <a:buFont typeface="Arial"/>
              <a:buChar char="▪"/>
              <a:tabLst>
                <a:tab pos="240665" algn="l"/>
              </a:tabLst>
            </a:pPr>
            <a:r>
              <a:rPr sz="18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Grammar</a:t>
            </a:r>
            <a:endParaRPr sz="18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585"/>
              </a:spcBef>
              <a:buFont typeface="Arial"/>
              <a:buChar char="▪"/>
              <a:tabLst>
                <a:tab pos="240665" algn="l"/>
              </a:tabLst>
            </a:pPr>
            <a:r>
              <a:rPr sz="18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Vocabulary</a:t>
            </a:r>
            <a:endParaRPr sz="1800" dirty="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47139" y="3660140"/>
            <a:ext cx="2647315" cy="775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Arial"/>
              <a:buChar char="▪"/>
              <a:tabLst>
                <a:tab pos="240665" algn="l"/>
              </a:tabLst>
            </a:pPr>
            <a:r>
              <a:rPr sz="18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Math</a:t>
            </a:r>
            <a:endParaRPr sz="180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585"/>
              </a:spcBef>
              <a:buFont typeface="Arial"/>
              <a:buChar char="▪"/>
              <a:tabLst>
                <a:tab pos="240665" algn="l"/>
              </a:tabLst>
            </a:pPr>
            <a:r>
              <a:rPr sz="18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Anatomy</a:t>
            </a:r>
            <a:r>
              <a:rPr sz="18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18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Physiology</a:t>
            </a:r>
            <a:endParaRPr sz="1800">
              <a:latin typeface="Franklin Gothic Medium"/>
              <a:cs typeface="Franklin Gothic 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60340" y="1855722"/>
            <a:ext cx="6245860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298450" algn="l"/>
              </a:tabLst>
            </a:pPr>
            <a:r>
              <a:rPr sz="1800" dirty="0">
                <a:latin typeface="Franklin Gothic Medium"/>
                <a:cs typeface="Franklin Gothic Medium"/>
              </a:rPr>
              <a:t>2</a:t>
            </a:r>
            <a:r>
              <a:rPr sz="1800" spc="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attempts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in</a:t>
            </a:r>
            <a:r>
              <a:rPr sz="1800" spc="-1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a</a:t>
            </a:r>
            <a:r>
              <a:rPr sz="1800" spc="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12-month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spc="-10" dirty="0">
                <a:latin typeface="Franklin Gothic Medium"/>
                <a:cs typeface="Franklin Gothic Medium"/>
              </a:rPr>
              <a:t>period</a:t>
            </a:r>
            <a:endParaRPr sz="1800" dirty="0">
              <a:latin typeface="Franklin Gothic Medium"/>
              <a:cs typeface="Franklin Gothic Medium"/>
            </a:endParaRPr>
          </a:p>
          <a:p>
            <a:pPr marL="298450" indent="-285750">
              <a:lnSpc>
                <a:spcPct val="100000"/>
              </a:lnSpc>
              <a:buFont typeface="Wingdings"/>
              <a:buChar char=""/>
              <a:tabLst>
                <a:tab pos="298450" algn="l"/>
              </a:tabLst>
            </a:pPr>
            <a:r>
              <a:rPr sz="1800" dirty="0">
                <a:latin typeface="Franklin Gothic Medium"/>
                <a:cs typeface="Franklin Gothic Medium"/>
              </a:rPr>
              <a:t>Highest</a:t>
            </a:r>
            <a:r>
              <a:rPr sz="1800" spc="-7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Average</a:t>
            </a:r>
            <a:r>
              <a:rPr sz="1800" spc="-5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of</a:t>
            </a:r>
            <a:r>
              <a:rPr sz="1800" spc="-2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the</a:t>
            </a:r>
            <a:r>
              <a:rPr sz="1800" spc="-3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2</a:t>
            </a:r>
            <a:r>
              <a:rPr sz="1800" spc="-1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attempts</a:t>
            </a:r>
            <a:r>
              <a:rPr sz="1800" spc="-60" dirty="0">
                <a:latin typeface="Franklin Gothic Medium"/>
                <a:cs typeface="Franklin Gothic Medium"/>
              </a:rPr>
              <a:t> </a:t>
            </a:r>
            <a:r>
              <a:rPr sz="1800" spc="-10" dirty="0">
                <a:latin typeface="Franklin Gothic Medium"/>
                <a:cs typeface="Franklin Gothic Medium"/>
              </a:rPr>
              <a:t>accepted</a:t>
            </a:r>
            <a:endParaRPr sz="1800" dirty="0">
              <a:latin typeface="Franklin Gothic Medium"/>
              <a:cs typeface="Franklin Gothic Medium"/>
            </a:endParaRPr>
          </a:p>
          <a:p>
            <a:pPr marL="297815" marR="5080" indent="-285750">
              <a:lnSpc>
                <a:spcPct val="100000"/>
              </a:lnSpc>
              <a:buFont typeface="Wingdings"/>
              <a:buChar char=""/>
              <a:tabLst>
                <a:tab pos="299085" algn="l"/>
              </a:tabLst>
            </a:pPr>
            <a:r>
              <a:rPr sz="1800" dirty="0">
                <a:latin typeface="Franklin Gothic Medium"/>
                <a:cs typeface="Franklin Gothic Medium"/>
              </a:rPr>
              <a:t>NOTE: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HESI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will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change</a:t>
            </a:r>
            <a:r>
              <a:rPr sz="1800" spc="-3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to</a:t>
            </a:r>
            <a:r>
              <a:rPr sz="1800" spc="-15" dirty="0">
                <a:latin typeface="Franklin Gothic Medium"/>
                <a:cs typeface="Franklin Gothic Medium"/>
              </a:rPr>
              <a:t> </a:t>
            </a:r>
            <a:r>
              <a:rPr sz="1800" spc="-10" dirty="0">
                <a:latin typeface="Franklin Gothic Medium"/>
                <a:cs typeface="Franklin Gothic Medium"/>
              </a:rPr>
              <a:t>NLN-</a:t>
            </a:r>
            <a:r>
              <a:rPr sz="1800" dirty="0">
                <a:latin typeface="Franklin Gothic Medium"/>
                <a:cs typeface="Franklin Gothic Medium"/>
              </a:rPr>
              <a:t>NEX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test</a:t>
            </a:r>
            <a:r>
              <a:rPr sz="1800" spc="-5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for</a:t>
            </a:r>
            <a:r>
              <a:rPr sz="1800" spc="-25" dirty="0">
                <a:latin typeface="Franklin Gothic Medium"/>
                <a:cs typeface="Franklin Gothic Medium"/>
              </a:rPr>
              <a:t> </a:t>
            </a:r>
            <a:r>
              <a:rPr sz="1800" spc="-20" dirty="0">
                <a:latin typeface="Franklin Gothic Medium"/>
                <a:cs typeface="Franklin Gothic Medium"/>
              </a:rPr>
              <a:t>FAL</a:t>
            </a:r>
            <a:r>
              <a:rPr lang="en-US" sz="1800" spc="-20" dirty="0">
                <a:latin typeface="Franklin Gothic Medium"/>
                <a:cs typeface="Franklin Gothic Medium"/>
              </a:rPr>
              <a:t>L 25/</a:t>
            </a:r>
            <a:r>
              <a:rPr lang="en-US" sz="1800" spc="-20" dirty="0" err="1">
                <a:latin typeface="Franklin Gothic Medium"/>
                <a:cs typeface="Franklin Gothic Medium"/>
              </a:rPr>
              <a:t>Spr</a:t>
            </a:r>
            <a:r>
              <a:rPr lang="en-US" sz="1800" spc="-20" dirty="0">
                <a:latin typeface="Franklin Gothic Medium"/>
                <a:cs typeface="Franklin Gothic Medium"/>
              </a:rPr>
              <a:t> 26</a:t>
            </a:r>
            <a:r>
              <a:rPr sz="1800" spc="-1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application</a:t>
            </a:r>
            <a:r>
              <a:rPr sz="1800" spc="-50" dirty="0">
                <a:latin typeface="Franklin Gothic Medium"/>
                <a:cs typeface="Franklin Gothic Medium"/>
              </a:rPr>
              <a:t> </a:t>
            </a:r>
            <a:r>
              <a:rPr sz="1800" spc="-20" dirty="0">
                <a:latin typeface="Franklin Gothic Medium"/>
                <a:cs typeface="Franklin Gothic Medium"/>
              </a:rPr>
              <a:t>cycle</a:t>
            </a:r>
            <a:endParaRPr lang="en-US" sz="1800" spc="-20" dirty="0">
              <a:latin typeface="Franklin Gothic Medium"/>
              <a:cs typeface="Franklin Gothic Medium"/>
            </a:endParaRPr>
          </a:p>
          <a:p>
            <a:pPr marL="297815" marR="5080" indent="-285750">
              <a:lnSpc>
                <a:spcPct val="100000"/>
              </a:lnSpc>
              <a:buFont typeface="Wingdings"/>
              <a:buChar char=""/>
              <a:tabLst>
                <a:tab pos="299085" algn="l"/>
              </a:tabLst>
            </a:pPr>
            <a:r>
              <a:rPr lang="en-US" spc="-2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NOTE – exam will no longer be offered after Dec 2025</a:t>
            </a:r>
            <a:endParaRPr sz="1800" dirty="0">
              <a:solidFill>
                <a:srgbClr val="FF0000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60340" y="3227322"/>
            <a:ext cx="478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Franklin Gothic Medium"/>
                <a:cs typeface="Franklin Gothic Medium"/>
              </a:rPr>
              <a:t>Tips:</a:t>
            </a:r>
            <a:endParaRPr sz="1800">
              <a:latin typeface="Franklin Gothic Medium"/>
              <a:cs typeface="Franklin Gothic 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60340" y="3501642"/>
            <a:ext cx="481711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</a:tabLst>
            </a:pPr>
            <a:r>
              <a:rPr sz="1800" dirty="0">
                <a:latin typeface="Franklin Gothic Medium"/>
                <a:cs typeface="Franklin Gothic Medium"/>
              </a:rPr>
              <a:t>Review</a:t>
            </a:r>
            <a:r>
              <a:rPr sz="1800" spc="-5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our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u="sng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HESI</a:t>
            </a:r>
            <a:r>
              <a:rPr sz="1800" u="sng" spc="-60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 </a:t>
            </a:r>
            <a:r>
              <a:rPr sz="1800" u="sng" spc="-20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Guide</a:t>
            </a:r>
            <a:endParaRPr sz="1800">
              <a:latin typeface="Franklin Gothic Medium"/>
              <a:cs typeface="Franklin Gothic Medium"/>
            </a:endParaRPr>
          </a:p>
          <a:p>
            <a:pPr marL="299085" marR="5080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800" dirty="0">
                <a:latin typeface="Franklin Gothic Medium"/>
                <a:cs typeface="Franklin Gothic Medium"/>
              </a:rPr>
              <a:t>Schedule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your</a:t>
            </a:r>
            <a:r>
              <a:rPr sz="1800" spc="-3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testing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appointment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in</a:t>
            </a:r>
            <a:r>
              <a:rPr sz="1800" spc="-5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a</a:t>
            </a:r>
            <a:r>
              <a:rPr sz="1800" spc="-35" dirty="0">
                <a:latin typeface="Franklin Gothic Medium"/>
                <a:cs typeface="Franklin Gothic Medium"/>
              </a:rPr>
              <a:t> </a:t>
            </a:r>
            <a:r>
              <a:rPr sz="1800" spc="-10" dirty="0">
                <a:latin typeface="Franklin Gothic Medium"/>
                <a:cs typeface="Franklin Gothic Medium"/>
              </a:rPr>
              <a:t>timely manner</a:t>
            </a:r>
            <a:endParaRPr sz="1800">
              <a:latin typeface="Franklin Gothic Medium"/>
              <a:cs typeface="Franklin Gothic Medium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800" dirty="0">
                <a:latin typeface="Franklin Gothic Medium"/>
                <a:cs typeface="Franklin Gothic Medium"/>
              </a:rPr>
              <a:t>The</a:t>
            </a:r>
            <a:r>
              <a:rPr sz="1800" spc="-3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Exam</a:t>
            </a:r>
            <a:r>
              <a:rPr sz="1800" spc="-3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can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be</a:t>
            </a:r>
            <a:r>
              <a:rPr sz="1800" spc="-2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taken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at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any</a:t>
            </a:r>
            <a:r>
              <a:rPr sz="1800" spc="-20" dirty="0">
                <a:latin typeface="Franklin Gothic Medium"/>
                <a:cs typeface="Franklin Gothic Medium"/>
              </a:rPr>
              <a:t> </a:t>
            </a:r>
            <a:r>
              <a:rPr sz="1800" spc="-10" dirty="0">
                <a:latin typeface="Franklin Gothic Medium"/>
                <a:cs typeface="Franklin Gothic Medium"/>
              </a:rPr>
              <a:t>Testing</a:t>
            </a:r>
            <a:r>
              <a:rPr sz="1800" spc="-50" dirty="0">
                <a:latin typeface="Franklin Gothic Medium"/>
                <a:cs typeface="Franklin Gothic Medium"/>
              </a:rPr>
              <a:t> </a:t>
            </a:r>
            <a:r>
              <a:rPr sz="1800" spc="-10" dirty="0">
                <a:latin typeface="Franklin Gothic Medium"/>
                <a:cs typeface="Franklin Gothic Medium"/>
              </a:rPr>
              <a:t>Center</a:t>
            </a:r>
            <a:endParaRPr sz="1800">
              <a:latin typeface="Franklin Gothic Medium"/>
              <a:cs typeface="Franklin Gothic Medium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365250" y="4659386"/>
          <a:ext cx="8128000" cy="1852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HESI</a:t>
                      </a:r>
                      <a:r>
                        <a:rPr sz="1800" spc="-3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2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Score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Points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89.5-</a:t>
                      </a:r>
                      <a:r>
                        <a:rPr sz="1800" spc="-25" dirty="0">
                          <a:latin typeface="Franklin Gothic Medium"/>
                          <a:cs typeface="Franklin Gothic Medium"/>
                        </a:rPr>
                        <a:t>100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3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79.5-</a:t>
                      </a:r>
                      <a:r>
                        <a:rPr sz="1800" spc="-20" dirty="0">
                          <a:latin typeface="Franklin Gothic Medium"/>
                          <a:cs typeface="Franklin Gothic Medium"/>
                        </a:rPr>
                        <a:t>89.4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2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45" dirty="0">
                          <a:latin typeface="Franklin Gothic Medium"/>
                          <a:cs typeface="Franklin Gothic Medium"/>
                        </a:rPr>
                        <a:t>74.5-</a:t>
                      </a:r>
                      <a:r>
                        <a:rPr sz="1800" spc="-20" dirty="0">
                          <a:latin typeface="Franklin Gothic Medium"/>
                          <a:cs typeface="Franklin Gothic Medium"/>
                        </a:rPr>
                        <a:t>79.4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1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&lt;74.5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Ineligible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BA64E-A38B-4268-BB04-2A7D7C80E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NLN NEX Entrance Exam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329E499-88E2-4ECB-A080-0FEB987EF3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5539" y="1627605"/>
            <a:ext cx="4343400" cy="3216265"/>
          </a:xfrm>
        </p:spPr>
        <p:txBody>
          <a:bodyPr/>
          <a:lstStyle/>
          <a:p>
            <a:r>
              <a:rPr lang="en-US" sz="2000" dirty="0"/>
              <a:t>3 REQUIRED SECTIONS</a:t>
            </a:r>
            <a:r>
              <a:rPr lang="en-US" dirty="0"/>
              <a:t>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VERBAL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SCIENCE (Biology and Chemistry grades will be removed from the calculation)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Cumulative Score of 59.5%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 attempts are allowed during a 12 month period of time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30 days in between attempts is required.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81B886F-BC33-4AD6-9161-4C128C0F6690}"/>
              </a:ext>
            </a:extLst>
          </p:cNvPr>
          <p:cNvGraphicFramePr>
            <a:graphicFrameLocks noGrp="1"/>
          </p:cNvGraphicFramePr>
          <p:nvPr>
            <p:ph sz="half" idx="3"/>
            <p:extLst>
              <p:ext uri="{D42A27DB-BD31-4B8C-83A1-F6EECF244321}">
                <p14:modId xmlns:p14="http://schemas.microsoft.com/office/powerpoint/2010/main" val="1873722319"/>
              </p:ext>
            </p:extLst>
          </p:nvPr>
        </p:nvGraphicFramePr>
        <p:xfrm>
          <a:off x="1828800" y="4888820"/>
          <a:ext cx="8128000" cy="1852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7608367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3478597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n-US" sz="1800" spc="-3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NLN NEX </a:t>
                      </a:r>
                      <a:r>
                        <a:rPr sz="1800" spc="-3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2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Score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Points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539992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n-US" sz="1800" dirty="0">
                          <a:latin typeface="Franklin Gothic Medium"/>
                          <a:cs typeface="Franklin Gothic Medium"/>
                        </a:rPr>
                        <a:t>69.5% or &gt;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n-US" sz="1800" dirty="0">
                          <a:latin typeface="Franklin Gothic Medium"/>
                          <a:cs typeface="Franklin Gothic Medium"/>
                        </a:rPr>
                        <a:t>3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119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n-US" sz="1800" dirty="0">
                          <a:latin typeface="Franklin Gothic Medium"/>
                          <a:cs typeface="Franklin Gothic Medium"/>
                        </a:rPr>
                        <a:t>64.5-69.4%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n-US" sz="1800" spc="-50" dirty="0">
                          <a:latin typeface="Franklin Gothic Medium"/>
                          <a:cs typeface="Franklin Gothic Medium"/>
                        </a:rPr>
                        <a:t>2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936175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n-US" sz="1800" dirty="0">
                          <a:latin typeface="Franklin Gothic Medium"/>
                          <a:cs typeface="Franklin Gothic Medium"/>
                        </a:rPr>
                        <a:t>59.5-64.4%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1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598173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n-US" sz="1800" dirty="0">
                          <a:latin typeface="Franklin Gothic Medium"/>
                          <a:cs typeface="Franklin Gothic Medium"/>
                        </a:rPr>
                        <a:t>&lt;59.5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Ineligible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497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9330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Point</a:t>
            </a:r>
            <a:r>
              <a:rPr sz="3600" spc="-114" dirty="0"/>
              <a:t> </a:t>
            </a:r>
            <a:r>
              <a:rPr sz="3600" spc="-10" dirty="0"/>
              <a:t>System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75933" y="1724660"/>
            <a:ext cx="6379845" cy="4961615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 marR="633730">
              <a:lnSpc>
                <a:spcPct val="70000"/>
              </a:lnSpc>
              <a:spcBef>
                <a:spcPts val="560"/>
              </a:spcBef>
            </a:pP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13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competitive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point</a:t>
            </a:r>
            <a:r>
              <a:rPr sz="13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system</a:t>
            </a:r>
            <a:r>
              <a:rPr sz="13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is</a:t>
            </a:r>
            <a:r>
              <a:rPr sz="13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used</a:t>
            </a:r>
            <a:r>
              <a:rPr sz="13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3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determine</a:t>
            </a:r>
            <a:r>
              <a:rPr sz="13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admission</a:t>
            </a:r>
            <a:r>
              <a:rPr sz="13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into</a:t>
            </a:r>
            <a:r>
              <a:rPr sz="13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3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r>
              <a:rPr sz="13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(see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Information</a:t>
            </a:r>
            <a:r>
              <a:rPr sz="13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Packet)</a:t>
            </a:r>
            <a:endParaRPr sz="13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335"/>
              </a:spcBef>
              <a:buFont typeface="Arial"/>
              <a:buChar char="▪"/>
              <a:tabLst>
                <a:tab pos="240665" algn="l"/>
              </a:tabLst>
            </a:pP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Up</a:t>
            </a:r>
            <a:r>
              <a:rPr sz="13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6</a:t>
            </a:r>
            <a:r>
              <a:rPr sz="13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points</a:t>
            </a:r>
            <a:r>
              <a:rPr sz="13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13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A&amp;P</a:t>
            </a:r>
            <a:r>
              <a:rPr sz="13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</a:t>
            </a:r>
            <a:endParaRPr sz="13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330"/>
              </a:spcBef>
              <a:buFont typeface="Arial"/>
              <a:buChar char="▪"/>
              <a:tabLst>
                <a:tab pos="240665" algn="l"/>
              </a:tabLst>
            </a:pP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Up</a:t>
            </a:r>
            <a:r>
              <a:rPr sz="13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6</a:t>
            </a:r>
            <a:r>
              <a:rPr sz="13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points</a:t>
            </a:r>
            <a:r>
              <a:rPr sz="13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13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A&amp;P</a:t>
            </a:r>
            <a:r>
              <a:rPr sz="13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II</a:t>
            </a:r>
            <a:endParaRPr sz="13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335"/>
              </a:spcBef>
              <a:buFont typeface="Arial"/>
              <a:buChar char="▪"/>
              <a:tabLst>
                <a:tab pos="240665" algn="l"/>
              </a:tabLst>
            </a:pP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Up</a:t>
            </a:r>
            <a:r>
              <a:rPr sz="13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3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6</a:t>
            </a:r>
            <a:r>
              <a:rPr sz="13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points</a:t>
            </a:r>
            <a:r>
              <a:rPr sz="13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13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Micro</a:t>
            </a:r>
            <a:endParaRPr sz="13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330"/>
              </a:spcBef>
              <a:buFont typeface="Arial"/>
              <a:buChar char="▪"/>
              <a:tabLst>
                <a:tab pos="240665" algn="l"/>
              </a:tabLst>
            </a:pP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</a:t>
            </a:r>
            <a:r>
              <a:rPr sz="13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point</a:t>
            </a:r>
            <a:r>
              <a:rPr sz="13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13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Math</a:t>
            </a:r>
            <a:endParaRPr sz="13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330"/>
              </a:spcBef>
              <a:buFont typeface="Arial"/>
              <a:buChar char="▪"/>
              <a:tabLst>
                <a:tab pos="240665" algn="l"/>
              </a:tabLst>
            </a:pP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</a:t>
            </a:r>
            <a:r>
              <a:rPr sz="13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point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13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ENGL</a:t>
            </a:r>
            <a:r>
              <a:rPr sz="13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1301</a:t>
            </a:r>
            <a:endParaRPr sz="13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335"/>
              </a:spcBef>
              <a:buFont typeface="Arial"/>
              <a:buChar char="▪"/>
              <a:tabLst>
                <a:tab pos="240665" algn="l"/>
              </a:tabLst>
            </a:pP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</a:t>
            </a:r>
            <a:r>
              <a:rPr sz="13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point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13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PSYC</a:t>
            </a:r>
            <a:r>
              <a:rPr sz="13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2301</a:t>
            </a:r>
            <a:endParaRPr sz="13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330"/>
              </a:spcBef>
              <a:buFont typeface="Arial"/>
              <a:buChar char="▪"/>
              <a:tabLst>
                <a:tab pos="240665" algn="l"/>
              </a:tabLst>
            </a:pP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</a:t>
            </a:r>
            <a:r>
              <a:rPr sz="13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points</a:t>
            </a:r>
            <a:r>
              <a:rPr sz="13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13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PSYC</a:t>
            </a:r>
            <a:r>
              <a:rPr sz="13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2314</a:t>
            </a:r>
            <a:endParaRPr sz="13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335"/>
              </a:spcBef>
              <a:buFont typeface="Arial"/>
              <a:buChar char="▪"/>
              <a:tabLst>
                <a:tab pos="240665" algn="l"/>
              </a:tabLst>
            </a:pP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point</a:t>
            </a:r>
            <a:r>
              <a:rPr sz="13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13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3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Core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Elective</a:t>
            </a:r>
            <a:endParaRPr sz="13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330"/>
              </a:spcBef>
              <a:buFont typeface="Arial"/>
              <a:buChar char="▪"/>
              <a:tabLst>
                <a:tab pos="240665" algn="l"/>
              </a:tabLst>
            </a:pP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Up</a:t>
            </a:r>
            <a:r>
              <a:rPr sz="13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3</a:t>
            </a:r>
            <a:r>
              <a:rPr sz="13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points</a:t>
            </a:r>
            <a:r>
              <a:rPr sz="1300" spc="-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13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3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HESI</a:t>
            </a:r>
            <a:r>
              <a:rPr lang="en-US" sz="13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/NLN NEX 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Exam</a:t>
            </a:r>
            <a:endParaRPr sz="13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330"/>
              </a:spcBef>
              <a:buFont typeface="Arial"/>
              <a:buChar char="▪"/>
              <a:tabLst>
                <a:tab pos="240665" algn="l"/>
              </a:tabLst>
            </a:pP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points</a:t>
            </a:r>
            <a:r>
              <a:rPr sz="13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Service</a:t>
            </a:r>
            <a:r>
              <a:rPr sz="13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Area</a:t>
            </a:r>
            <a:r>
              <a:rPr sz="13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Residents</a:t>
            </a:r>
            <a:endParaRPr sz="1300" dirty="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25"/>
              </a:spcBef>
              <a:buClr>
                <a:srgbClr val="404040"/>
              </a:buClr>
              <a:buFont typeface="Arial"/>
              <a:buChar char="▪"/>
            </a:pPr>
            <a:endParaRPr sz="1300" dirty="0">
              <a:latin typeface="Franklin Gothic Medium"/>
              <a:cs typeface="Franklin Gothic Medium"/>
            </a:endParaRPr>
          </a:p>
          <a:p>
            <a:pPr marL="241300" marR="5080" indent="-228600">
              <a:lnSpc>
                <a:spcPct val="70000"/>
              </a:lnSpc>
              <a:spcBef>
                <a:spcPts val="5"/>
              </a:spcBef>
              <a:buFont typeface="Arial"/>
              <a:buChar char="▪"/>
              <a:tabLst>
                <a:tab pos="241300" algn="l"/>
              </a:tabLst>
            </a:pP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</a:t>
            </a:r>
            <a:r>
              <a:rPr sz="13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point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13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certified</a:t>
            </a:r>
            <a:r>
              <a:rPr sz="13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CNA</a:t>
            </a:r>
            <a:r>
              <a:rPr sz="13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or</a:t>
            </a:r>
            <a:r>
              <a:rPr sz="13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PCT</a:t>
            </a:r>
            <a:r>
              <a:rPr sz="13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currently</a:t>
            </a:r>
            <a:r>
              <a:rPr sz="13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working</a:t>
            </a:r>
            <a:r>
              <a:rPr sz="13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</a:t>
            </a:r>
            <a:r>
              <a:rPr sz="13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healthcare</a:t>
            </a:r>
            <a:r>
              <a:rPr sz="13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setting</a:t>
            </a:r>
            <a:r>
              <a:rPr sz="13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(Traditional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ADN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r>
              <a:rPr sz="13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only)</a:t>
            </a:r>
            <a:endParaRPr lang="en-US" sz="1300" spc="-10" dirty="0">
              <a:solidFill>
                <a:srgbClr val="404040"/>
              </a:solidFill>
              <a:latin typeface="Franklin Gothic Medium"/>
              <a:cs typeface="Franklin Gothic Medium"/>
            </a:endParaRPr>
          </a:p>
          <a:p>
            <a:pPr marL="241300" marR="5080" indent="-228600">
              <a:lnSpc>
                <a:spcPct val="70000"/>
              </a:lnSpc>
              <a:spcBef>
                <a:spcPts val="5"/>
              </a:spcBef>
              <a:buFont typeface="Arial"/>
              <a:buChar char="▪"/>
              <a:tabLst>
                <a:tab pos="241300" algn="l"/>
              </a:tabLst>
            </a:pPr>
            <a:endParaRPr lang="en-US" sz="1300" spc="-10" dirty="0">
              <a:solidFill>
                <a:srgbClr val="404040"/>
              </a:solidFill>
              <a:latin typeface="Franklin Gothic Medium"/>
              <a:cs typeface="Franklin Gothic Medium"/>
            </a:endParaRPr>
          </a:p>
          <a:p>
            <a:pPr marL="241300" marR="5080" indent="-228600">
              <a:lnSpc>
                <a:spcPct val="70000"/>
              </a:lnSpc>
              <a:spcBef>
                <a:spcPts val="5"/>
              </a:spcBef>
              <a:buFont typeface="Arial"/>
              <a:buChar char="▪"/>
              <a:tabLst>
                <a:tab pos="241300" algn="l"/>
              </a:tabLst>
            </a:pPr>
            <a:r>
              <a:rPr lang="en-US" sz="13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 points for TE applicants who are currently in the GC VN program or who have graduated from the GC VN program</a:t>
            </a:r>
            <a:endParaRPr sz="1300" dirty="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75467" y="2000503"/>
            <a:ext cx="4413885" cy="295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latin typeface="Franklin Gothic Medium"/>
                <a:cs typeface="Franklin Gothic Medium"/>
              </a:rPr>
              <a:t>Maximum:</a:t>
            </a:r>
            <a:endParaRPr sz="3600" dirty="0">
              <a:latin typeface="Franklin Gothic Medium"/>
              <a:cs typeface="Franklin Gothic Medium"/>
            </a:endParaRPr>
          </a:p>
          <a:p>
            <a:pPr marL="12700" marR="302260">
              <a:lnSpc>
                <a:spcPct val="100000"/>
              </a:lnSpc>
              <a:spcBef>
                <a:spcPts val="35"/>
              </a:spcBef>
              <a:tabLst>
                <a:tab pos="1416050" algn="l"/>
              </a:tabLst>
            </a:pPr>
            <a:r>
              <a:rPr sz="2400" dirty="0">
                <a:latin typeface="Franklin Gothic Medium"/>
                <a:cs typeface="Franklin Gothic Medium"/>
              </a:rPr>
              <a:t>29</a:t>
            </a:r>
            <a:r>
              <a:rPr sz="2400" spc="-80" dirty="0">
                <a:latin typeface="Franklin Gothic Medium"/>
                <a:cs typeface="Franklin Gothic Medium"/>
              </a:rPr>
              <a:t> </a:t>
            </a:r>
            <a:r>
              <a:rPr sz="2400" dirty="0">
                <a:latin typeface="Franklin Gothic Medium"/>
                <a:cs typeface="Franklin Gothic Medium"/>
              </a:rPr>
              <a:t>Points</a:t>
            </a:r>
            <a:r>
              <a:rPr sz="2400" spc="-75" dirty="0">
                <a:latin typeface="Franklin Gothic Medium"/>
                <a:cs typeface="Franklin Gothic Medium"/>
              </a:rPr>
              <a:t> </a:t>
            </a:r>
            <a:r>
              <a:rPr sz="2400" spc="-10" dirty="0">
                <a:latin typeface="Franklin Gothic Medium"/>
                <a:cs typeface="Franklin Gothic Medium"/>
              </a:rPr>
              <a:t>(Traditional</a:t>
            </a:r>
            <a:r>
              <a:rPr sz="2400" spc="-75" dirty="0">
                <a:latin typeface="Franklin Gothic Medium"/>
                <a:cs typeface="Franklin Gothic Medium"/>
              </a:rPr>
              <a:t> </a:t>
            </a:r>
            <a:r>
              <a:rPr sz="2400" spc="-10" dirty="0">
                <a:latin typeface="Franklin Gothic Medium"/>
                <a:cs typeface="Franklin Gothic Medium"/>
              </a:rPr>
              <a:t>Program) </a:t>
            </a:r>
            <a:r>
              <a:rPr lang="en-US" sz="2400" spc="-10" dirty="0">
                <a:latin typeface="Franklin Gothic Medium"/>
                <a:cs typeface="Franklin Gothic Medium"/>
              </a:rPr>
              <a:t>30</a:t>
            </a:r>
            <a:r>
              <a:rPr sz="2400" spc="-30" dirty="0">
                <a:latin typeface="Franklin Gothic Medium"/>
                <a:cs typeface="Franklin Gothic Medium"/>
              </a:rPr>
              <a:t> </a:t>
            </a:r>
            <a:r>
              <a:rPr sz="2400" spc="-10" dirty="0">
                <a:latin typeface="Franklin Gothic Medium"/>
                <a:cs typeface="Franklin Gothic Medium"/>
              </a:rPr>
              <a:t>Points</a:t>
            </a:r>
            <a:r>
              <a:rPr sz="2400" dirty="0">
                <a:latin typeface="Franklin Gothic Medium"/>
                <a:cs typeface="Franklin Gothic Medium"/>
              </a:rPr>
              <a:t>	(TE</a:t>
            </a:r>
            <a:r>
              <a:rPr sz="2400" spc="-20" dirty="0">
                <a:latin typeface="Franklin Gothic Medium"/>
                <a:cs typeface="Franklin Gothic Medium"/>
              </a:rPr>
              <a:t> </a:t>
            </a:r>
            <a:r>
              <a:rPr sz="2400" spc="-10" dirty="0">
                <a:latin typeface="Franklin Gothic Medium"/>
                <a:cs typeface="Franklin Gothic Medium"/>
              </a:rPr>
              <a:t>Program)</a:t>
            </a:r>
            <a:endParaRPr sz="2400" dirty="0">
              <a:latin typeface="Franklin Gothic Medium"/>
              <a:cs typeface="Franklin Gothic Medium"/>
            </a:endParaRPr>
          </a:p>
          <a:p>
            <a:pPr marL="12700" marR="5080">
              <a:lnSpc>
                <a:spcPct val="100000"/>
              </a:lnSpc>
              <a:spcBef>
                <a:spcPts val="2185"/>
              </a:spcBef>
            </a:pPr>
            <a:r>
              <a:rPr sz="1800" dirty="0">
                <a:latin typeface="Franklin Gothic Medium"/>
                <a:cs typeface="Franklin Gothic Medium"/>
              </a:rPr>
              <a:t>Competitive</a:t>
            </a:r>
            <a:r>
              <a:rPr sz="1800" spc="-6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applicants</a:t>
            </a:r>
            <a:r>
              <a:rPr sz="1800" spc="-3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are</a:t>
            </a:r>
            <a:r>
              <a:rPr sz="1800" spc="-2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in</a:t>
            </a:r>
            <a:r>
              <a:rPr sz="1800" spc="-3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the</a:t>
            </a:r>
            <a:r>
              <a:rPr sz="1800" spc="-20" dirty="0">
                <a:latin typeface="Franklin Gothic Medium"/>
                <a:cs typeface="Franklin Gothic Medium"/>
              </a:rPr>
              <a:t> </a:t>
            </a:r>
            <a:r>
              <a:rPr sz="1800" spc="-10" dirty="0">
                <a:latin typeface="Franklin Gothic Medium"/>
                <a:cs typeface="Franklin Gothic Medium"/>
              </a:rPr>
              <a:t>mid-</a:t>
            </a:r>
            <a:r>
              <a:rPr sz="1800" spc="-25" dirty="0">
                <a:latin typeface="Franklin Gothic Medium"/>
                <a:cs typeface="Franklin Gothic Medium"/>
              </a:rPr>
              <a:t>to-</a:t>
            </a:r>
            <a:r>
              <a:rPr sz="1800" spc="-20" dirty="0">
                <a:latin typeface="Franklin Gothic Medium"/>
                <a:cs typeface="Franklin Gothic Medium"/>
              </a:rPr>
              <a:t>high </a:t>
            </a:r>
            <a:r>
              <a:rPr sz="1800" dirty="0">
                <a:latin typeface="Franklin Gothic Medium"/>
                <a:cs typeface="Franklin Gothic Medium"/>
              </a:rPr>
              <a:t>twenty</a:t>
            </a:r>
            <a:r>
              <a:rPr sz="1800" spc="-3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points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spc="-20" dirty="0">
                <a:latin typeface="Franklin Gothic Medium"/>
                <a:cs typeface="Franklin Gothic Medium"/>
              </a:rPr>
              <a:t>range</a:t>
            </a:r>
            <a:endParaRPr sz="1800" dirty="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1800" dirty="0">
              <a:latin typeface="Franklin Gothic Medium"/>
              <a:cs typeface="Franklin Gothic Medium"/>
            </a:endParaRPr>
          </a:p>
          <a:p>
            <a:pPr marL="12700" marR="52069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Franklin Gothic Medium"/>
                <a:cs typeface="Franklin Gothic Medium"/>
              </a:rPr>
              <a:t>Points</a:t>
            </a:r>
            <a:r>
              <a:rPr sz="1800" spc="-7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are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deducted</a:t>
            </a:r>
            <a:r>
              <a:rPr sz="1800" spc="-3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for</a:t>
            </a:r>
            <a:r>
              <a:rPr sz="1800" spc="-5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multiple</a:t>
            </a:r>
            <a:r>
              <a:rPr sz="1800" spc="-6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attempts</a:t>
            </a:r>
            <a:r>
              <a:rPr sz="1800" spc="-70" dirty="0">
                <a:latin typeface="Franklin Gothic Medium"/>
                <a:cs typeface="Franklin Gothic Medium"/>
              </a:rPr>
              <a:t> </a:t>
            </a:r>
            <a:r>
              <a:rPr sz="1800" spc="-25" dirty="0">
                <a:latin typeface="Franklin Gothic Medium"/>
                <a:cs typeface="Franklin Gothic Medium"/>
              </a:rPr>
              <a:t>at </a:t>
            </a:r>
            <a:r>
              <a:rPr sz="1800" dirty="0">
                <a:latin typeface="Franklin Gothic Medium"/>
                <a:cs typeface="Franklin Gothic Medium"/>
              </a:rPr>
              <a:t>the</a:t>
            </a:r>
            <a:r>
              <a:rPr sz="1800" spc="-2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science</a:t>
            </a:r>
            <a:r>
              <a:rPr sz="1800" spc="-35" dirty="0">
                <a:latin typeface="Franklin Gothic Medium"/>
                <a:cs typeface="Franklin Gothic Medium"/>
              </a:rPr>
              <a:t> </a:t>
            </a:r>
            <a:r>
              <a:rPr sz="1800" spc="-10" dirty="0">
                <a:latin typeface="Franklin Gothic Medium"/>
                <a:cs typeface="Franklin Gothic Medium"/>
              </a:rPr>
              <a:t>courses</a:t>
            </a:r>
            <a:endParaRPr sz="1800" dirty="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Point</a:t>
            </a:r>
            <a:r>
              <a:rPr sz="3600" spc="-105" dirty="0"/>
              <a:t> </a:t>
            </a:r>
            <a:r>
              <a:rPr sz="3600" dirty="0"/>
              <a:t>System</a:t>
            </a:r>
            <a:r>
              <a:rPr sz="3600" spc="-90" dirty="0"/>
              <a:t> </a:t>
            </a:r>
            <a:r>
              <a:rPr sz="3600" dirty="0"/>
              <a:t>–</a:t>
            </a:r>
            <a:r>
              <a:rPr sz="3600" spc="-100" dirty="0"/>
              <a:t> </a:t>
            </a:r>
            <a:r>
              <a:rPr sz="3600" dirty="0"/>
              <a:t>Science</a:t>
            </a:r>
            <a:r>
              <a:rPr sz="3600" spc="-95" dirty="0"/>
              <a:t> </a:t>
            </a:r>
            <a:r>
              <a:rPr sz="3600" spc="-10" dirty="0"/>
              <a:t>Courses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93139" y="1816098"/>
            <a:ext cx="77997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100"/>
              </a:spcBef>
              <a:buFont typeface="Arial"/>
              <a:buChar char="▪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Science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Courses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Lecture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&amp;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Lab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Combined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(Ex.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BIOL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2401)</a:t>
            </a:r>
            <a:endParaRPr sz="2400">
              <a:latin typeface="Franklin Gothic Medium"/>
              <a:cs typeface="Franklin Gothic Medium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747265"/>
              </p:ext>
            </p:extLst>
          </p:nvPr>
        </p:nvGraphicFramePr>
        <p:xfrm>
          <a:off x="1517650" y="2355850"/>
          <a:ext cx="7975599" cy="16116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5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5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5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5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Grade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sz="1800" baseline="25462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st</a:t>
                      </a:r>
                      <a:r>
                        <a:rPr sz="1800" spc="217" baseline="25462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Attempt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2</a:t>
                      </a:r>
                      <a:r>
                        <a:rPr sz="1800" baseline="25462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nd</a:t>
                      </a:r>
                      <a:r>
                        <a:rPr sz="1800" spc="202" baseline="25462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Attempt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3</a:t>
                      </a:r>
                      <a:r>
                        <a:rPr sz="1800" baseline="25462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rd</a:t>
                      </a:r>
                      <a:r>
                        <a:rPr sz="1800" spc="225" baseline="25462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Attempt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&gt;3</a:t>
                      </a:r>
                      <a:r>
                        <a:rPr sz="1800" spc="1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Attempts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29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A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6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5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3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dirty="0">
                          <a:latin typeface="Franklin Gothic Medium"/>
                          <a:cs typeface="Franklin Gothic Medium"/>
                        </a:rPr>
                        <a:t>No</a:t>
                      </a:r>
                      <a:r>
                        <a:rPr sz="12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200" dirty="0">
                          <a:latin typeface="Franklin Gothic Medium"/>
                          <a:cs typeface="Franklin Gothic Medium"/>
                        </a:rPr>
                        <a:t>points</a:t>
                      </a:r>
                      <a:r>
                        <a:rPr sz="12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200" spc="-10" dirty="0">
                          <a:latin typeface="Franklin Gothic Medium"/>
                          <a:cs typeface="Franklin Gothic Medium"/>
                        </a:rPr>
                        <a:t>awarded</a:t>
                      </a:r>
                      <a:endParaRPr sz="12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29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B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5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3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1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dirty="0">
                          <a:latin typeface="Franklin Gothic Medium"/>
                          <a:cs typeface="Franklin Gothic Medium"/>
                        </a:rPr>
                        <a:t>No</a:t>
                      </a:r>
                      <a:r>
                        <a:rPr sz="12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200" dirty="0">
                          <a:latin typeface="Franklin Gothic Medium"/>
                          <a:cs typeface="Franklin Gothic Medium"/>
                        </a:rPr>
                        <a:t>points</a:t>
                      </a:r>
                      <a:r>
                        <a:rPr sz="12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200" spc="-10" dirty="0">
                          <a:latin typeface="Franklin Gothic Medium"/>
                          <a:cs typeface="Franklin Gothic Medium"/>
                        </a:rPr>
                        <a:t>awarded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29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C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3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1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dirty="0">
                          <a:latin typeface="Franklin Gothic Medium"/>
                          <a:cs typeface="Franklin Gothic Medium"/>
                        </a:rPr>
                        <a:t>No</a:t>
                      </a:r>
                      <a:r>
                        <a:rPr sz="12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200" dirty="0">
                          <a:latin typeface="Franklin Gothic Medium"/>
                          <a:cs typeface="Franklin Gothic Medium"/>
                        </a:rPr>
                        <a:t>points</a:t>
                      </a:r>
                      <a:r>
                        <a:rPr sz="12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200" spc="-10" dirty="0">
                          <a:latin typeface="Franklin Gothic Medium"/>
                          <a:cs typeface="Franklin Gothic Medium"/>
                        </a:rPr>
                        <a:t>awarded</a:t>
                      </a:r>
                      <a:endParaRPr sz="12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93139" y="4047234"/>
            <a:ext cx="9008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100"/>
              </a:spcBef>
              <a:buFont typeface="Arial"/>
              <a:buChar char="▪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Science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Courses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Lecture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Lab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Separate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(Ex.</a:t>
            </a:r>
            <a:r>
              <a:rPr sz="24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BIOL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2301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&amp;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2101)</a:t>
            </a:r>
            <a:endParaRPr sz="2400">
              <a:latin typeface="Franklin Gothic Medium"/>
              <a:cs typeface="Franklin Gothic Medium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365250" y="4718050"/>
          <a:ext cx="8128000" cy="14820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Grade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sz="1800" baseline="25462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st</a:t>
                      </a:r>
                      <a:r>
                        <a:rPr sz="1800" spc="217" baseline="25462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Attempt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2</a:t>
                      </a:r>
                      <a:r>
                        <a:rPr sz="1800" baseline="25462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nd</a:t>
                      </a:r>
                      <a:r>
                        <a:rPr sz="1800" spc="202" baseline="25462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Attempt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3</a:t>
                      </a:r>
                      <a:r>
                        <a:rPr sz="1800" baseline="25462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rd</a:t>
                      </a:r>
                      <a:r>
                        <a:rPr sz="1800" spc="225" baseline="25462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Attempt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&gt;3</a:t>
                      </a:r>
                      <a:r>
                        <a:rPr sz="1800" spc="1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Attempts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A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3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25" dirty="0">
                          <a:latin typeface="Franklin Gothic Medium"/>
                          <a:cs typeface="Franklin Gothic Medium"/>
                        </a:rPr>
                        <a:t>2.5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25" dirty="0">
                          <a:latin typeface="Franklin Gothic Medium"/>
                          <a:cs typeface="Franklin Gothic Medium"/>
                        </a:rPr>
                        <a:t>1.5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dirty="0">
                          <a:latin typeface="Franklin Gothic Medium"/>
                          <a:cs typeface="Franklin Gothic Medium"/>
                        </a:rPr>
                        <a:t>No</a:t>
                      </a:r>
                      <a:r>
                        <a:rPr sz="12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200" dirty="0">
                          <a:latin typeface="Franklin Gothic Medium"/>
                          <a:cs typeface="Franklin Gothic Medium"/>
                        </a:rPr>
                        <a:t>points</a:t>
                      </a:r>
                      <a:r>
                        <a:rPr sz="12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200" spc="-10" dirty="0">
                          <a:latin typeface="Franklin Gothic Medium"/>
                          <a:cs typeface="Franklin Gothic Medium"/>
                        </a:rPr>
                        <a:t>awarded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B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25" dirty="0">
                          <a:latin typeface="Franklin Gothic Medium"/>
                          <a:cs typeface="Franklin Gothic Medium"/>
                        </a:rPr>
                        <a:t>2.5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25" dirty="0">
                          <a:latin typeface="Franklin Gothic Medium"/>
                          <a:cs typeface="Franklin Gothic Medium"/>
                        </a:rPr>
                        <a:t>1.5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25" dirty="0">
                          <a:latin typeface="Franklin Gothic Medium"/>
                          <a:cs typeface="Franklin Gothic Medium"/>
                        </a:rPr>
                        <a:t>0.5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dirty="0">
                          <a:latin typeface="Franklin Gothic Medium"/>
                          <a:cs typeface="Franklin Gothic Medium"/>
                        </a:rPr>
                        <a:t>No</a:t>
                      </a:r>
                      <a:r>
                        <a:rPr sz="12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200" dirty="0">
                          <a:latin typeface="Franklin Gothic Medium"/>
                          <a:cs typeface="Franklin Gothic Medium"/>
                        </a:rPr>
                        <a:t>points</a:t>
                      </a:r>
                      <a:r>
                        <a:rPr sz="12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200" spc="-10" dirty="0">
                          <a:latin typeface="Franklin Gothic Medium"/>
                          <a:cs typeface="Franklin Gothic Medium"/>
                        </a:rPr>
                        <a:t>awarded</a:t>
                      </a:r>
                      <a:endParaRPr sz="12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C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25" dirty="0">
                          <a:latin typeface="Franklin Gothic Medium"/>
                          <a:cs typeface="Franklin Gothic Medium"/>
                        </a:rPr>
                        <a:t>1.5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25" dirty="0">
                          <a:latin typeface="Franklin Gothic Medium"/>
                          <a:cs typeface="Franklin Gothic Medium"/>
                        </a:rPr>
                        <a:t>0.5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dirty="0">
                          <a:latin typeface="Franklin Gothic Medium"/>
                          <a:cs typeface="Franklin Gothic Medium"/>
                        </a:rPr>
                        <a:t>No</a:t>
                      </a:r>
                      <a:r>
                        <a:rPr sz="12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200" dirty="0">
                          <a:latin typeface="Franklin Gothic Medium"/>
                          <a:cs typeface="Franklin Gothic Medium"/>
                        </a:rPr>
                        <a:t>points</a:t>
                      </a:r>
                      <a:r>
                        <a:rPr sz="12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200" spc="-10" dirty="0">
                          <a:latin typeface="Franklin Gothic Medium"/>
                          <a:cs typeface="Franklin Gothic Medium"/>
                        </a:rPr>
                        <a:t>awarded</a:t>
                      </a:r>
                      <a:endParaRPr sz="12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Application</a:t>
            </a:r>
            <a:r>
              <a:rPr sz="3600" spc="-90" dirty="0"/>
              <a:t> </a:t>
            </a:r>
            <a:r>
              <a:rPr sz="3600" spc="-10" dirty="0"/>
              <a:t>Process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59059" y="2287596"/>
            <a:ext cx="10411460" cy="3331681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 marR="788670">
              <a:lnSpc>
                <a:spcPts val="2300"/>
              </a:lnSpc>
              <a:spcBef>
                <a:spcPts val="660"/>
              </a:spcBef>
              <a:tabLst>
                <a:tab pos="241300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Traditional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Transitional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Entry</a:t>
            </a:r>
            <a:r>
              <a:rPr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(LVN-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RN)</a:t>
            </a:r>
            <a:r>
              <a:rPr sz="24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require</a:t>
            </a:r>
            <a:r>
              <a:rPr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2-part</a:t>
            </a:r>
            <a:r>
              <a:rPr lang="en-US" sz="2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application</a:t>
            </a:r>
            <a:r>
              <a:rPr sz="2400" spc="-10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process:</a:t>
            </a:r>
            <a:endParaRPr lang="en-US" sz="2400" spc="-10" dirty="0">
              <a:solidFill>
                <a:srgbClr val="404040"/>
              </a:solidFill>
              <a:latin typeface="Franklin Gothic Medium"/>
              <a:cs typeface="Franklin Gothic Medium"/>
            </a:endParaRPr>
          </a:p>
          <a:p>
            <a:pPr marL="12700" marR="788670" lvl="5">
              <a:lnSpc>
                <a:spcPts val="2300"/>
              </a:lnSpc>
              <a:spcBef>
                <a:spcPts val="660"/>
              </a:spcBef>
              <a:tabLst>
                <a:tab pos="241300" algn="l"/>
              </a:tabLst>
            </a:pPr>
            <a:endParaRPr lang="en-US" sz="2400" dirty="0">
              <a:latin typeface="Franklin Gothic Medium"/>
              <a:cs typeface="Franklin Gothic Medium"/>
            </a:endParaRPr>
          </a:p>
          <a:p>
            <a:pPr marL="469900" lvl="8" indent="-457200">
              <a:buFont typeface="+mj-lt"/>
              <a:buAutoNum type="arabicPeriod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Apply</a:t>
            </a:r>
            <a:r>
              <a:rPr sz="24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Grayson</a:t>
            </a:r>
            <a:r>
              <a:rPr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(see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earlier</a:t>
            </a:r>
            <a:r>
              <a:rPr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slide)</a:t>
            </a:r>
            <a:endParaRPr sz="2400" dirty="0">
              <a:latin typeface="Franklin Gothic Medium"/>
              <a:cs typeface="Franklin Gothic Medium"/>
            </a:endParaRPr>
          </a:p>
          <a:p>
            <a:pPr marL="469900" lvl="8" indent="-457200">
              <a:spcBef>
                <a:spcPts val="1225"/>
              </a:spcBef>
              <a:buFont typeface="+mj-lt"/>
              <a:buAutoNum type="arabicPeriod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Apply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</a:t>
            </a:r>
            <a:r>
              <a:rPr sz="2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endParaRPr sz="2400" dirty="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buClr>
                <a:srgbClr val="404040"/>
              </a:buClr>
              <a:buFont typeface="Arial"/>
              <a:buChar char="▪"/>
            </a:pPr>
            <a:endParaRPr sz="2400" dirty="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445"/>
              </a:spcBef>
              <a:buClr>
                <a:srgbClr val="404040"/>
              </a:buClr>
              <a:buFont typeface="Arial"/>
              <a:buChar char="▪"/>
            </a:pPr>
            <a:endParaRPr sz="2400" dirty="0">
              <a:latin typeface="Franklin Gothic Medium"/>
              <a:cs typeface="Franklin Gothic Medium"/>
            </a:endParaRPr>
          </a:p>
          <a:p>
            <a:pPr marL="239395" marR="5080" indent="-227329">
              <a:lnSpc>
                <a:spcPts val="2300"/>
              </a:lnSpc>
              <a:buFont typeface="Arial"/>
              <a:buChar char="▪"/>
              <a:tabLst>
                <a:tab pos="240665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academic</a:t>
            </a:r>
            <a:r>
              <a:rPr sz="24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advising,</a:t>
            </a:r>
            <a:r>
              <a:rPr sz="2400" spc="-8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please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apply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Grayson</a:t>
            </a:r>
            <a:r>
              <a:rPr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connect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with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your 	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assigned</a:t>
            </a:r>
            <a:r>
              <a:rPr sz="2400" spc="-8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Success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Coach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through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your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MyViking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student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account.</a:t>
            </a:r>
            <a:endParaRPr sz="2400" dirty="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Grayson</a:t>
            </a:r>
            <a:r>
              <a:rPr sz="3600" spc="-65" dirty="0"/>
              <a:t> </a:t>
            </a:r>
            <a:r>
              <a:rPr sz="3600" dirty="0"/>
              <a:t>College:</a:t>
            </a:r>
            <a:r>
              <a:rPr sz="3600" spc="-70" dirty="0"/>
              <a:t> </a:t>
            </a:r>
            <a:r>
              <a:rPr sz="3600" dirty="0"/>
              <a:t>Who</a:t>
            </a:r>
            <a:r>
              <a:rPr sz="3600" spc="-65" dirty="0"/>
              <a:t> </a:t>
            </a:r>
            <a:r>
              <a:rPr sz="3600" dirty="0"/>
              <a:t>Are</a:t>
            </a:r>
            <a:r>
              <a:rPr sz="3600" spc="-60" dirty="0"/>
              <a:t> </a:t>
            </a:r>
            <a:r>
              <a:rPr sz="3600" spc="-25" dirty="0"/>
              <a:t>We?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59061" y="2281500"/>
            <a:ext cx="5857875" cy="34112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lvl="3" indent="-227965">
              <a:lnSpc>
                <a:spcPts val="2270"/>
              </a:lnSpc>
              <a:spcBef>
                <a:spcPts val="95"/>
              </a:spcBef>
              <a:buFont typeface="Arial"/>
              <a:buChar char="▪"/>
              <a:tabLst>
                <a:tab pos="240665" algn="l"/>
              </a:tabLst>
            </a:pPr>
            <a:r>
              <a:rPr sz="19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Location</a:t>
            </a:r>
            <a:endParaRPr sz="1900" dirty="0">
              <a:latin typeface="Franklin Gothic Medium"/>
              <a:cs typeface="Franklin Gothic Medium"/>
            </a:endParaRPr>
          </a:p>
          <a:p>
            <a:pPr marL="469265" lvl="1" indent="-227965">
              <a:lnSpc>
                <a:spcPts val="2025"/>
              </a:lnSpc>
              <a:buFont typeface="Arial"/>
              <a:buChar char="▪"/>
              <a:tabLst>
                <a:tab pos="469265" algn="l"/>
              </a:tabLst>
            </a:pP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Main</a:t>
            </a:r>
            <a:r>
              <a:rPr sz="17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Campus</a:t>
            </a:r>
            <a:r>
              <a:rPr sz="17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is</a:t>
            </a:r>
            <a:r>
              <a:rPr sz="17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located</a:t>
            </a:r>
            <a:r>
              <a:rPr sz="17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</a:t>
            </a:r>
            <a:r>
              <a:rPr sz="17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Denison,</a:t>
            </a:r>
            <a:r>
              <a:rPr sz="17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TX</a:t>
            </a:r>
            <a:r>
              <a:rPr sz="17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endParaRPr sz="1700" dirty="0">
              <a:latin typeface="Franklin Gothic Medium"/>
              <a:cs typeface="Franklin Gothic Medium"/>
            </a:endParaRPr>
          </a:p>
          <a:p>
            <a:pPr marL="469265" lvl="1" indent="-227965">
              <a:lnSpc>
                <a:spcPts val="2035"/>
              </a:lnSpc>
              <a:buFont typeface="Arial"/>
              <a:buChar char="▪"/>
              <a:tabLst>
                <a:tab pos="469265" algn="l"/>
              </a:tabLst>
            </a:pP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South</a:t>
            </a:r>
            <a:r>
              <a:rPr sz="17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Campus</a:t>
            </a:r>
            <a:r>
              <a:rPr sz="17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is</a:t>
            </a:r>
            <a:r>
              <a:rPr sz="17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located</a:t>
            </a:r>
            <a:r>
              <a:rPr sz="17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</a:t>
            </a:r>
            <a:r>
              <a:rPr sz="17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Van</a:t>
            </a:r>
            <a:r>
              <a:rPr sz="17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Alstyne,</a:t>
            </a:r>
            <a:r>
              <a:rPr sz="17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TX</a:t>
            </a:r>
            <a:endParaRPr sz="17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ts val="2270"/>
              </a:lnSpc>
              <a:spcBef>
                <a:spcPts val="1120"/>
              </a:spcBef>
              <a:buFont typeface="Arial"/>
              <a:buChar char="▪"/>
              <a:tabLst>
                <a:tab pos="240665" algn="l"/>
              </a:tabLst>
            </a:pPr>
            <a:r>
              <a:rPr sz="19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Size</a:t>
            </a:r>
            <a:endParaRPr sz="1900" dirty="0">
              <a:latin typeface="Franklin Gothic Medium"/>
              <a:cs typeface="Franklin Gothic Medium"/>
            </a:endParaRPr>
          </a:p>
          <a:p>
            <a:pPr marL="469265" lvl="1" indent="-227965">
              <a:lnSpc>
                <a:spcPts val="2030"/>
              </a:lnSpc>
              <a:buFont typeface="Arial"/>
              <a:buChar char="▪"/>
              <a:tabLst>
                <a:tab pos="469265" algn="l"/>
              </a:tabLst>
            </a:pP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Approximately</a:t>
            </a:r>
            <a:r>
              <a:rPr sz="17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4,000</a:t>
            </a:r>
            <a:r>
              <a:rPr sz="17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students</a:t>
            </a:r>
            <a:endParaRPr sz="17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ts val="2270"/>
              </a:lnSpc>
              <a:spcBef>
                <a:spcPts val="1120"/>
              </a:spcBef>
              <a:buFont typeface="Arial"/>
              <a:buChar char="▪"/>
              <a:tabLst>
                <a:tab pos="240665" algn="l"/>
              </a:tabLst>
            </a:pPr>
            <a:r>
              <a:rPr sz="19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Atmosphere</a:t>
            </a:r>
            <a:endParaRPr sz="1900" dirty="0">
              <a:latin typeface="Franklin Gothic Medium"/>
              <a:cs typeface="Franklin Gothic Medium"/>
            </a:endParaRPr>
          </a:p>
          <a:p>
            <a:pPr marL="469265" lvl="1" indent="-227965">
              <a:lnSpc>
                <a:spcPts val="2030"/>
              </a:lnSpc>
              <a:buFont typeface="Arial"/>
              <a:buChar char="▪"/>
              <a:tabLst>
                <a:tab pos="469265" algn="l"/>
              </a:tabLst>
            </a:pP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Community-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oriented,</a:t>
            </a:r>
            <a:r>
              <a:rPr sz="17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university-feel,</a:t>
            </a:r>
            <a:r>
              <a:rPr sz="17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pedestrian</a:t>
            </a:r>
            <a:r>
              <a:rPr sz="17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campus</a:t>
            </a:r>
            <a:endParaRPr sz="17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ts val="2270"/>
              </a:lnSpc>
              <a:spcBef>
                <a:spcPts val="1120"/>
              </a:spcBef>
              <a:buFont typeface="Arial"/>
              <a:buChar char="▪"/>
              <a:tabLst>
                <a:tab pos="240665" algn="l"/>
              </a:tabLst>
            </a:pPr>
            <a:r>
              <a:rPr sz="19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Rankings</a:t>
            </a:r>
            <a:endParaRPr sz="1900" dirty="0">
              <a:latin typeface="Franklin Gothic Medium"/>
              <a:cs typeface="Franklin Gothic Medium"/>
            </a:endParaRPr>
          </a:p>
          <a:p>
            <a:pPr marL="469265" lvl="1" indent="-227965">
              <a:lnSpc>
                <a:spcPts val="2025"/>
              </a:lnSpc>
              <a:buFont typeface="Arial"/>
              <a:buChar char="▪"/>
              <a:tabLst>
                <a:tab pos="469265" algn="l"/>
              </a:tabLst>
            </a:pP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#13</a:t>
            </a:r>
            <a:r>
              <a:rPr sz="17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Top</a:t>
            </a:r>
            <a:r>
              <a:rPr sz="17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50</a:t>
            </a:r>
            <a:r>
              <a:rPr sz="17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Best</a:t>
            </a:r>
            <a:r>
              <a:rPr sz="17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Value</a:t>
            </a:r>
            <a:r>
              <a:rPr sz="17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Community</a:t>
            </a:r>
            <a:r>
              <a:rPr sz="1700" spc="-8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Colleges</a:t>
            </a:r>
            <a:r>
              <a:rPr sz="17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2020</a:t>
            </a:r>
            <a:endParaRPr sz="1700" dirty="0">
              <a:latin typeface="Franklin Gothic Medium"/>
              <a:cs typeface="Franklin Gothic Medium"/>
            </a:endParaRPr>
          </a:p>
          <a:p>
            <a:pPr marL="469265" lvl="1" indent="-227965">
              <a:lnSpc>
                <a:spcPts val="2030"/>
              </a:lnSpc>
              <a:buFont typeface="Arial"/>
              <a:buChar char="▪"/>
              <a:tabLst>
                <a:tab pos="469265" algn="l"/>
              </a:tabLst>
            </a:pP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#8</a:t>
            </a:r>
            <a:r>
              <a:rPr sz="17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Texas</a:t>
            </a:r>
            <a:r>
              <a:rPr sz="17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Community</a:t>
            </a:r>
            <a:r>
              <a:rPr sz="17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Colleges</a:t>
            </a:r>
            <a:r>
              <a:rPr sz="17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By</a:t>
            </a:r>
            <a:r>
              <a:rPr sz="17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Tuition</a:t>
            </a:r>
            <a:r>
              <a:rPr sz="17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Cost</a:t>
            </a:r>
            <a:endParaRPr sz="1700" dirty="0">
              <a:latin typeface="Franklin Gothic Medium"/>
              <a:cs typeface="Franklin Gothic Medium"/>
            </a:endParaRPr>
          </a:p>
          <a:p>
            <a:pPr marL="469265" lvl="1" indent="-227965">
              <a:lnSpc>
                <a:spcPts val="2035"/>
              </a:lnSpc>
              <a:buFont typeface="Arial"/>
              <a:buChar char="▪"/>
              <a:tabLst>
                <a:tab pos="469265" algn="l"/>
              </a:tabLst>
            </a:pP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#20</a:t>
            </a:r>
            <a:r>
              <a:rPr sz="17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Best</a:t>
            </a: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Community</a:t>
            </a:r>
            <a:r>
              <a:rPr sz="17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Colleges</a:t>
            </a:r>
            <a:r>
              <a:rPr sz="17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</a:t>
            </a:r>
            <a:r>
              <a:rPr sz="17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Texas</a:t>
            </a:r>
            <a:r>
              <a:rPr sz="17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by</a:t>
            </a:r>
            <a:r>
              <a:rPr sz="17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Salary</a:t>
            </a:r>
            <a:r>
              <a:rPr sz="17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Potential</a:t>
            </a:r>
            <a:endParaRPr sz="1700" dirty="0">
              <a:latin typeface="Franklin Gothic Medium"/>
              <a:cs typeface="Franklin Gothic Medium"/>
            </a:endParaRPr>
          </a:p>
        </p:txBody>
      </p:sp>
      <p:pic>
        <p:nvPicPr>
          <p:cNvPr id="4" name="object 4" descr="Grayson College Student Affairs Building from Outside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98664" y="2194559"/>
            <a:ext cx="2528315" cy="1685543"/>
          </a:xfrm>
          <a:prstGeom prst="rect">
            <a:avLst/>
          </a:prstGeom>
        </p:spPr>
      </p:pic>
      <p:pic>
        <p:nvPicPr>
          <p:cNvPr id="5" name="object 5" descr="Grayson College South Campus Administration Building from Outside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82000" y="4343400"/>
            <a:ext cx="2522219" cy="157581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0" dirty="0"/>
              <a:t>APPLICATION</a:t>
            </a:r>
            <a:r>
              <a:rPr sz="3600" spc="-135" dirty="0"/>
              <a:t> </a:t>
            </a:r>
            <a:r>
              <a:rPr sz="3600" spc="-10" dirty="0"/>
              <a:t>DEADLINES!!!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564639" y="1506728"/>
            <a:ext cx="3837304" cy="2850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8765" indent="-227965">
              <a:lnSpc>
                <a:spcPts val="4295"/>
              </a:lnSpc>
              <a:spcBef>
                <a:spcPts val="95"/>
              </a:spcBef>
              <a:buFont typeface="Arial"/>
              <a:buChar char="▪"/>
              <a:tabLst>
                <a:tab pos="278765" algn="l"/>
              </a:tabLst>
            </a:pPr>
            <a:r>
              <a:rPr sz="3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Fall</a:t>
            </a:r>
            <a:r>
              <a:rPr sz="3700" spc="-1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Admission</a:t>
            </a:r>
            <a:endParaRPr sz="3700">
              <a:latin typeface="Franklin Gothic Medium"/>
              <a:cs typeface="Franklin Gothic Medium"/>
            </a:endParaRPr>
          </a:p>
          <a:p>
            <a:pPr marL="506730" lvl="1" indent="-227965">
              <a:lnSpc>
                <a:spcPts val="4295"/>
              </a:lnSpc>
              <a:buFont typeface="Arial"/>
              <a:buChar char="▪"/>
              <a:tabLst>
                <a:tab pos="506730" algn="l"/>
              </a:tabLst>
            </a:pPr>
            <a:r>
              <a:rPr sz="3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April</a:t>
            </a:r>
            <a:r>
              <a:rPr sz="37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7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</a:t>
            </a:r>
            <a:r>
              <a:rPr sz="3675" spc="-37" baseline="24943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st</a:t>
            </a:r>
            <a:endParaRPr sz="3675" baseline="24943">
              <a:latin typeface="Franklin Gothic Medium"/>
              <a:cs typeface="Franklin Gothic Medium"/>
            </a:endParaRPr>
          </a:p>
          <a:p>
            <a:pPr lvl="1">
              <a:lnSpc>
                <a:spcPct val="100000"/>
              </a:lnSpc>
              <a:spcBef>
                <a:spcPts val="869"/>
              </a:spcBef>
              <a:buClr>
                <a:srgbClr val="404040"/>
              </a:buClr>
              <a:buFont typeface="Arial"/>
              <a:buChar char="▪"/>
            </a:pPr>
            <a:endParaRPr sz="3700">
              <a:latin typeface="Franklin Gothic Medium"/>
              <a:cs typeface="Franklin Gothic Medium"/>
            </a:endParaRPr>
          </a:p>
          <a:p>
            <a:pPr marL="278765" indent="-227965">
              <a:lnSpc>
                <a:spcPts val="4295"/>
              </a:lnSpc>
              <a:buFont typeface="Arial"/>
              <a:buChar char="▪"/>
              <a:tabLst>
                <a:tab pos="278765" algn="l"/>
              </a:tabLst>
            </a:pPr>
            <a:r>
              <a:rPr sz="3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Spring</a:t>
            </a:r>
            <a:r>
              <a:rPr sz="37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Admission</a:t>
            </a:r>
            <a:endParaRPr sz="3700">
              <a:latin typeface="Franklin Gothic Medium"/>
              <a:cs typeface="Franklin Gothic Medium"/>
            </a:endParaRPr>
          </a:p>
          <a:p>
            <a:pPr marL="506730" lvl="1" indent="-227965">
              <a:lnSpc>
                <a:spcPts val="4295"/>
              </a:lnSpc>
              <a:buFont typeface="Arial"/>
              <a:buChar char="▪"/>
              <a:tabLst>
                <a:tab pos="506730" algn="l"/>
              </a:tabLst>
            </a:pPr>
            <a:r>
              <a:rPr sz="3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August</a:t>
            </a:r>
            <a:r>
              <a:rPr sz="3700" spc="-1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7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31</a:t>
            </a:r>
            <a:r>
              <a:rPr sz="3675" spc="-30" baseline="24943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st</a:t>
            </a:r>
            <a:endParaRPr sz="3675" baseline="24943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31339" y="4867147"/>
            <a:ext cx="8322309" cy="17145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75"/>
              </a:spcBef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No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Exceptions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Will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Given,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all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application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documents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must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received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by</a:t>
            </a:r>
            <a:r>
              <a:rPr sz="24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these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deadlines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80"/>
              </a:spcBef>
            </a:pPr>
            <a:endParaRPr sz="2400">
              <a:latin typeface="Franklin Gothic Medium"/>
              <a:cs typeface="Franklin Gothic Medium"/>
            </a:endParaRPr>
          </a:p>
          <a:p>
            <a:pPr marL="12700" marR="662940">
              <a:lnSpc>
                <a:spcPct val="80000"/>
              </a:lnSpc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While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waiting</a:t>
            </a:r>
            <a:r>
              <a:rPr sz="24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get</a:t>
            </a:r>
            <a:r>
              <a:rPr sz="2400" spc="-9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into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r>
              <a:rPr sz="24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consider</a:t>
            </a:r>
            <a:r>
              <a:rPr sz="2400" spc="-8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taking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BSN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pre-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requisite</a:t>
            </a:r>
            <a:r>
              <a:rPr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courses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like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histories,</a:t>
            </a:r>
            <a:r>
              <a:rPr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English,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government</a:t>
            </a:r>
            <a:endParaRPr sz="24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Apply</a:t>
            </a:r>
            <a:r>
              <a:rPr sz="3600" spc="-75" dirty="0"/>
              <a:t> </a:t>
            </a:r>
            <a:r>
              <a:rPr sz="3600" dirty="0"/>
              <a:t>to</a:t>
            </a:r>
            <a:r>
              <a:rPr sz="3600" spc="-60" dirty="0"/>
              <a:t> </a:t>
            </a:r>
            <a:r>
              <a:rPr sz="3600" dirty="0"/>
              <a:t>the</a:t>
            </a:r>
            <a:r>
              <a:rPr sz="3600" spc="-55" dirty="0"/>
              <a:t> </a:t>
            </a:r>
            <a:r>
              <a:rPr sz="3600" spc="-10" dirty="0"/>
              <a:t>Program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59061" y="2138854"/>
            <a:ext cx="9041765" cy="4493666"/>
          </a:xfrm>
          <a:prstGeom prst="rect">
            <a:avLst/>
          </a:prstGeom>
        </p:spPr>
        <p:txBody>
          <a:bodyPr vert="horz" wrap="square" lIns="0" tIns="16319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285"/>
              </a:spcBef>
              <a:buFont typeface="Arial"/>
              <a:buChar char="▪"/>
              <a:tabLst>
                <a:tab pos="240665" algn="l"/>
              </a:tabLst>
            </a:pP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</a:t>
            </a:r>
            <a:r>
              <a:rPr sz="17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applications</a:t>
            </a:r>
            <a:r>
              <a:rPr sz="17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can</a:t>
            </a:r>
            <a:r>
              <a:rPr sz="17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</a:t>
            </a:r>
            <a:r>
              <a:rPr sz="17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found</a:t>
            </a:r>
            <a:r>
              <a:rPr sz="17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on</a:t>
            </a:r>
            <a:r>
              <a:rPr sz="17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7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website</a:t>
            </a:r>
            <a:endParaRPr sz="17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190"/>
              </a:spcBef>
              <a:buFont typeface="Arial"/>
              <a:buChar char="▪"/>
              <a:tabLst>
                <a:tab pos="240665" algn="l"/>
              </a:tabLst>
            </a:pP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Review</a:t>
            </a:r>
            <a:r>
              <a:rPr sz="17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application</a:t>
            </a:r>
            <a:r>
              <a:rPr sz="17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packet</a:t>
            </a:r>
            <a:r>
              <a:rPr sz="17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thoroughly</a:t>
            </a:r>
            <a:endParaRPr sz="17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185"/>
              </a:spcBef>
              <a:buFont typeface="Arial"/>
              <a:buChar char="▪"/>
              <a:tabLst>
                <a:tab pos="240665" algn="l"/>
              </a:tabLst>
            </a:pP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Apply</a:t>
            </a:r>
            <a:r>
              <a:rPr sz="17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7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7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program!</a:t>
            </a:r>
            <a:endParaRPr sz="1700" dirty="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700" dirty="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60"/>
              </a:spcBef>
            </a:pPr>
            <a:endParaRPr sz="1700" dirty="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17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completed</a:t>
            </a:r>
            <a:r>
              <a:rPr sz="17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7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application</a:t>
            </a:r>
            <a:r>
              <a:rPr sz="17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includes:</a:t>
            </a:r>
            <a:endParaRPr sz="1700" dirty="0">
              <a:latin typeface="Franklin Gothic Medium"/>
              <a:cs typeface="Franklin Gothic Medium"/>
            </a:endParaRPr>
          </a:p>
          <a:p>
            <a:pPr marL="469265" indent="-456565">
              <a:lnSpc>
                <a:spcPct val="100000"/>
              </a:lnSpc>
              <a:spcBef>
                <a:spcPts val="1185"/>
              </a:spcBef>
              <a:buAutoNum type="arabicPeriod"/>
              <a:tabLst>
                <a:tab pos="469265" algn="l"/>
              </a:tabLst>
            </a:pP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Completed</a:t>
            </a:r>
            <a:r>
              <a:rPr sz="17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application</a:t>
            </a:r>
            <a:r>
              <a:rPr sz="17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pages</a:t>
            </a:r>
            <a:r>
              <a:rPr sz="17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(application,</a:t>
            </a:r>
            <a:r>
              <a:rPr sz="17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verification,</a:t>
            </a:r>
            <a:r>
              <a:rPr sz="17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statement</a:t>
            </a:r>
            <a:r>
              <a:rPr sz="17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17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responsibility)</a:t>
            </a:r>
            <a:endParaRPr sz="1700" dirty="0">
              <a:latin typeface="Franklin Gothic Medium"/>
              <a:cs typeface="Franklin Gothic Medium"/>
            </a:endParaRPr>
          </a:p>
          <a:p>
            <a:pPr marL="469265" indent="-456565">
              <a:lnSpc>
                <a:spcPct val="100000"/>
              </a:lnSpc>
              <a:spcBef>
                <a:spcPts val="1190"/>
              </a:spcBef>
              <a:buAutoNum type="arabicPeriod"/>
              <a:tabLst>
                <a:tab pos="469265" algn="l"/>
              </a:tabLst>
            </a:pP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Eligible</a:t>
            </a:r>
            <a:r>
              <a:rPr sz="17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HESI</a:t>
            </a:r>
            <a:r>
              <a:rPr sz="17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A2</a:t>
            </a:r>
            <a:r>
              <a:rPr sz="17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Entrance</a:t>
            </a:r>
            <a:r>
              <a:rPr sz="17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Exam</a:t>
            </a:r>
            <a:r>
              <a:rPr sz="17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scores</a:t>
            </a:r>
            <a:r>
              <a:rPr lang="en-US"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or NLN NEX exam scores</a:t>
            </a:r>
            <a:endParaRPr sz="1700" dirty="0">
              <a:latin typeface="Franklin Gothic Medium"/>
              <a:cs typeface="Franklin Gothic Medium"/>
            </a:endParaRPr>
          </a:p>
          <a:p>
            <a:pPr marL="469900" marR="5080" indent="-457200">
              <a:lnSpc>
                <a:spcPct val="70000"/>
              </a:lnSpc>
              <a:spcBef>
                <a:spcPts val="1800"/>
              </a:spcBef>
              <a:buAutoNum type="arabicPeriod"/>
              <a:tabLst>
                <a:tab pos="469900" algn="l"/>
              </a:tabLst>
            </a:pPr>
            <a:r>
              <a:rPr sz="17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Turn</a:t>
            </a:r>
            <a:r>
              <a:rPr sz="17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</a:t>
            </a:r>
            <a:r>
              <a:rPr sz="17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All</a:t>
            </a:r>
            <a:r>
              <a:rPr sz="17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official</a:t>
            </a:r>
            <a:r>
              <a:rPr sz="17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transcripts</a:t>
            </a:r>
            <a:r>
              <a:rPr sz="17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from</a:t>
            </a:r>
            <a:r>
              <a:rPr sz="17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All</a:t>
            </a:r>
            <a:r>
              <a:rPr sz="17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colleges</a:t>
            </a:r>
            <a:r>
              <a:rPr sz="17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7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admissions</a:t>
            </a:r>
            <a:r>
              <a:rPr sz="17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so</a:t>
            </a:r>
            <a:r>
              <a:rPr sz="17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that</a:t>
            </a:r>
            <a:r>
              <a:rPr sz="17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</a:t>
            </a:r>
            <a:r>
              <a:rPr sz="17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are</a:t>
            </a:r>
            <a:r>
              <a:rPr sz="17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fully</a:t>
            </a:r>
            <a:r>
              <a:rPr sz="17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admitted</a:t>
            </a:r>
            <a:r>
              <a:rPr sz="17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or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conditionally</a:t>
            </a:r>
            <a:r>
              <a:rPr sz="1700" spc="-9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admitted</a:t>
            </a:r>
            <a:r>
              <a:rPr sz="17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7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Grayson</a:t>
            </a:r>
            <a:r>
              <a:rPr sz="17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</a:t>
            </a:r>
            <a:endParaRPr sz="1700" dirty="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700" dirty="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860"/>
              </a:spcBef>
            </a:pPr>
            <a:endParaRPr sz="1700" dirty="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Must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submitted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as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ONE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PDF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0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u="sng" spc="-10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nursing@grayson.edu</a:t>
            </a:r>
            <a:endParaRPr sz="2000" dirty="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After</a:t>
            </a:r>
            <a:r>
              <a:rPr sz="3600" spc="-130" dirty="0"/>
              <a:t> </a:t>
            </a:r>
            <a:r>
              <a:rPr sz="3600" dirty="0"/>
              <a:t>Submitting</a:t>
            </a:r>
            <a:r>
              <a:rPr sz="3600" spc="-120" dirty="0"/>
              <a:t> </a:t>
            </a:r>
            <a:r>
              <a:rPr sz="3600" spc="-10" dirty="0"/>
              <a:t>Your</a:t>
            </a:r>
            <a:r>
              <a:rPr sz="3600" spc="-125" dirty="0"/>
              <a:t> </a:t>
            </a:r>
            <a:r>
              <a:rPr sz="3600" spc="-10" dirty="0"/>
              <a:t>Application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602739" y="1692045"/>
            <a:ext cx="9734550" cy="2990215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205"/>
              </a:spcBef>
              <a:buChar char="▪"/>
              <a:tabLst>
                <a:tab pos="240665" algn="l"/>
              </a:tabLst>
            </a:pP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Check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your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emails</a:t>
            </a:r>
            <a:r>
              <a:rPr sz="1600" spc="-5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regularly</a:t>
            </a:r>
            <a:r>
              <a:rPr sz="1600" spc="-3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for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updates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and</a:t>
            </a:r>
            <a:r>
              <a:rPr sz="1600" spc="-3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correspondence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regarding</a:t>
            </a:r>
            <a:r>
              <a:rPr sz="1600" spc="-3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program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requirements.</a:t>
            </a:r>
            <a:endParaRPr sz="16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1100"/>
              </a:spcBef>
              <a:buChar char="▪"/>
              <a:tabLst>
                <a:tab pos="240665" algn="l"/>
              </a:tabLst>
            </a:pP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Maintain</a:t>
            </a:r>
            <a:r>
              <a:rPr sz="1600" spc="-4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an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updated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file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–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address,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name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change,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etc.</a:t>
            </a:r>
            <a:endParaRPr sz="1600">
              <a:latin typeface="Arial"/>
              <a:cs typeface="Arial"/>
            </a:endParaRPr>
          </a:p>
          <a:p>
            <a:pPr marL="240665" marR="346710" indent="-228600">
              <a:lnSpc>
                <a:spcPts val="1730"/>
              </a:lnSpc>
              <a:spcBef>
                <a:spcPts val="1320"/>
              </a:spcBef>
              <a:buChar char="▪"/>
              <a:tabLst>
                <a:tab pos="240665" algn="l"/>
              </a:tabLst>
            </a:pP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Applicants</a:t>
            </a:r>
            <a:r>
              <a:rPr sz="1600" spc="-5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should</a:t>
            </a:r>
            <a:r>
              <a:rPr sz="1600" spc="-5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not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expect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reminders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for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missing</a:t>
            </a:r>
            <a:r>
              <a:rPr sz="1600" spc="-5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documents</a:t>
            </a:r>
            <a:r>
              <a:rPr sz="1600" spc="-3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at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any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point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throughout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the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application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period,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these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will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not</a:t>
            </a:r>
            <a:r>
              <a:rPr sz="1600" spc="-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be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provided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due</a:t>
            </a:r>
            <a:r>
              <a:rPr sz="1600" spc="-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to</a:t>
            </a:r>
            <a:r>
              <a:rPr sz="1600" spc="-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high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volume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of</a:t>
            </a:r>
            <a:r>
              <a:rPr sz="1600" spc="-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applicants.</a:t>
            </a:r>
            <a:endParaRPr sz="1600">
              <a:latin typeface="Arial"/>
              <a:cs typeface="Arial"/>
            </a:endParaRPr>
          </a:p>
          <a:p>
            <a:pPr marL="240665" marR="577215" indent="-228600">
              <a:lnSpc>
                <a:spcPts val="1730"/>
              </a:lnSpc>
              <a:spcBef>
                <a:spcPts val="1305"/>
              </a:spcBef>
              <a:buChar char="▪"/>
              <a:tabLst>
                <a:tab pos="240665" algn="l"/>
              </a:tabLst>
            </a:pP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Applicants</a:t>
            </a:r>
            <a:r>
              <a:rPr sz="1600" spc="-5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must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ensure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any</a:t>
            </a:r>
            <a:r>
              <a:rPr sz="1600" spc="-3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documents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submitted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to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our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office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have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been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received</a:t>
            </a:r>
            <a:r>
              <a:rPr sz="1600" spc="-5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before</a:t>
            </a:r>
            <a:r>
              <a:rPr sz="1600" spc="-1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pertinent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deadlines.</a:t>
            </a:r>
            <a:r>
              <a:rPr sz="1600" spc="-8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The</a:t>
            </a:r>
            <a:r>
              <a:rPr sz="1600" spc="-1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Nursing</a:t>
            </a:r>
            <a:r>
              <a:rPr sz="1600" spc="-3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Department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is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not</a:t>
            </a:r>
            <a:r>
              <a:rPr sz="1600" spc="-3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responsible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for</a:t>
            </a:r>
            <a:r>
              <a:rPr sz="1600" spc="-1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lost</a:t>
            </a:r>
            <a:r>
              <a:rPr sz="1600" spc="-3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or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late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submissions.</a:t>
            </a:r>
            <a:endParaRPr sz="16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1075"/>
              </a:spcBef>
              <a:buChar char="▪"/>
              <a:tabLst>
                <a:tab pos="240665" algn="l"/>
              </a:tabLst>
            </a:pP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</a:t>
            </a:r>
            <a:r>
              <a:rPr sz="1600" spc="-11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1-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2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business</a:t>
            </a:r>
            <a:r>
              <a:rPr sz="1600" spc="-5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day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confirmation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email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reply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is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always</a:t>
            </a:r>
            <a:r>
              <a:rPr sz="1600" spc="-1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sent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to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applicants</a:t>
            </a:r>
            <a:r>
              <a:rPr sz="1600" spc="-4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after</a:t>
            </a:r>
            <a:r>
              <a:rPr sz="1600" spc="-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they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submit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documents.</a:t>
            </a:r>
            <a:endParaRPr sz="1600">
              <a:latin typeface="Arial"/>
              <a:cs typeface="Arial"/>
            </a:endParaRPr>
          </a:p>
          <a:p>
            <a:pPr marL="240665" marR="5080" indent="-228600">
              <a:lnSpc>
                <a:spcPts val="1730"/>
              </a:lnSpc>
              <a:spcBef>
                <a:spcPts val="1320"/>
              </a:spcBef>
              <a:buChar char="▪"/>
              <a:tabLst>
                <a:tab pos="240665" algn="l"/>
              </a:tabLst>
            </a:pP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Background</a:t>
            </a:r>
            <a:r>
              <a:rPr sz="1600" spc="-3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check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process</a:t>
            </a:r>
            <a:r>
              <a:rPr sz="1600" spc="-1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for</a:t>
            </a:r>
            <a:r>
              <a:rPr sz="1600" spc="-5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Texas</a:t>
            </a:r>
            <a:r>
              <a:rPr sz="1600" spc="-1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Board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of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Nursing</a:t>
            </a:r>
            <a:r>
              <a:rPr sz="1600" spc="-3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will</a:t>
            </a:r>
            <a:r>
              <a:rPr sz="1600" spc="-4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be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initiated</a:t>
            </a:r>
            <a:r>
              <a:rPr sz="1600" spc="-4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if</a:t>
            </a:r>
            <a:r>
              <a:rPr sz="1600" spc="-3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you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are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selected</a:t>
            </a:r>
            <a:r>
              <a:rPr sz="1600" spc="-4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for</a:t>
            </a:r>
            <a:r>
              <a:rPr sz="1600" spc="-1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admission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or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the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waitlist.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Background</a:t>
            </a:r>
            <a:r>
              <a:rPr sz="3600" spc="-40" dirty="0"/>
              <a:t> </a:t>
            </a:r>
            <a:r>
              <a:rPr sz="3600" dirty="0"/>
              <a:t>Check</a:t>
            </a:r>
            <a:r>
              <a:rPr sz="3600" spc="-55" dirty="0"/>
              <a:t> </a:t>
            </a:r>
            <a:r>
              <a:rPr sz="3600" spc="-10" dirty="0"/>
              <a:t>Process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1892300"/>
            <a:ext cx="10377170" cy="42319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4965" algn="l"/>
              </a:tabLst>
            </a:pPr>
            <a:r>
              <a:rPr lang="en-US" spc="-10" dirty="0">
                <a:latin typeface="Franklin Gothic Medium"/>
                <a:cs typeface="Franklin Gothic Medium"/>
              </a:rPr>
              <a:t>Applicants who are selected for admission or who are placed on the waiting list</a:t>
            </a:r>
            <a:endParaRPr sz="1800" dirty="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14"/>
              </a:spcBef>
              <a:buFont typeface="Franklin Gothic Medium"/>
              <a:buAutoNum type="arabicPeriod"/>
            </a:pPr>
            <a:endParaRPr sz="1800" dirty="0">
              <a:latin typeface="Franklin Gothic Medium"/>
              <a:cs typeface="Franklin Gothic Medium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4965" algn="l"/>
              </a:tabLst>
            </a:pPr>
            <a:r>
              <a:rPr sz="1800" spc="-10" dirty="0">
                <a:latin typeface="Franklin Gothic Medium"/>
                <a:cs typeface="Franklin Gothic Medium"/>
              </a:rPr>
              <a:t>Your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Information</a:t>
            </a:r>
            <a:r>
              <a:rPr sz="1800" spc="-6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is</a:t>
            </a:r>
            <a:r>
              <a:rPr sz="1800" spc="-5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sent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to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the</a:t>
            </a:r>
            <a:r>
              <a:rPr sz="1800" spc="-3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Board</a:t>
            </a:r>
            <a:r>
              <a:rPr sz="1800" spc="-3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of</a:t>
            </a:r>
            <a:r>
              <a:rPr sz="1800" spc="-5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Nursing</a:t>
            </a:r>
            <a:r>
              <a:rPr sz="1800" spc="-35" dirty="0">
                <a:latin typeface="Franklin Gothic Medium"/>
                <a:cs typeface="Franklin Gothic Medium"/>
              </a:rPr>
              <a:t> </a:t>
            </a:r>
            <a:r>
              <a:rPr sz="1800" spc="-10" dirty="0">
                <a:latin typeface="Franklin Gothic Medium"/>
                <a:cs typeface="Franklin Gothic Medium"/>
              </a:rPr>
              <a:t>(BON)</a:t>
            </a:r>
            <a:endParaRPr sz="1800" dirty="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14"/>
              </a:spcBef>
              <a:buFont typeface="Franklin Gothic Medium"/>
              <a:buAutoNum type="arabicPeriod"/>
            </a:pPr>
            <a:endParaRPr sz="1800" dirty="0">
              <a:latin typeface="Franklin Gothic Medium"/>
              <a:cs typeface="Franklin Gothic Medium"/>
            </a:endParaRPr>
          </a:p>
          <a:p>
            <a:pPr marL="354965" indent="-342265">
              <a:lnSpc>
                <a:spcPct val="100000"/>
              </a:lnSpc>
              <a:buAutoNum type="arabicPeriod"/>
              <a:tabLst>
                <a:tab pos="354965" algn="l"/>
              </a:tabLst>
            </a:pPr>
            <a:r>
              <a:rPr sz="1800" dirty="0">
                <a:latin typeface="Franklin Gothic Medium"/>
                <a:cs typeface="Franklin Gothic Medium"/>
              </a:rPr>
              <a:t>The</a:t>
            </a:r>
            <a:r>
              <a:rPr sz="1800" spc="-3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BON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will</a:t>
            </a:r>
            <a:r>
              <a:rPr sz="1800" spc="-6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process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your</a:t>
            </a:r>
            <a:r>
              <a:rPr sz="1800" spc="-3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information</a:t>
            </a:r>
            <a:r>
              <a:rPr sz="1800" spc="-60" dirty="0">
                <a:latin typeface="Franklin Gothic Medium"/>
                <a:cs typeface="Franklin Gothic Medium"/>
              </a:rPr>
              <a:t> </a:t>
            </a:r>
            <a:r>
              <a:rPr sz="1800" spc="-10" dirty="0">
                <a:latin typeface="Franklin Gothic Medium"/>
                <a:cs typeface="Franklin Gothic Medium"/>
              </a:rPr>
              <a:t>(2-</a:t>
            </a:r>
            <a:r>
              <a:rPr sz="1800" dirty="0">
                <a:latin typeface="Franklin Gothic Medium"/>
                <a:cs typeface="Franklin Gothic Medium"/>
              </a:rPr>
              <a:t>4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Weeks)</a:t>
            </a:r>
            <a:r>
              <a:rPr sz="1800" spc="-3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and</a:t>
            </a:r>
            <a:r>
              <a:rPr sz="1800" spc="-3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decide</a:t>
            </a:r>
            <a:r>
              <a:rPr sz="1800" spc="-3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if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you</a:t>
            </a:r>
            <a:r>
              <a:rPr sz="1800" spc="-3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need</a:t>
            </a:r>
            <a:r>
              <a:rPr sz="1800" spc="-3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to</a:t>
            </a:r>
            <a:r>
              <a:rPr sz="1800" spc="-3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be</a:t>
            </a:r>
            <a:r>
              <a:rPr sz="1800" spc="-30" dirty="0">
                <a:latin typeface="Franklin Gothic Medium"/>
                <a:cs typeface="Franklin Gothic Medium"/>
              </a:rPr>
              <a:t> </a:t>
            </a:r>
            <a:r>
              <a:rPr sz="1800" spc="-10" dirty="0">
                <a:latin typeface="Franklin Gothic Medium"/>
                <a:cs typeface="Franklin Gothic Medium"/>
              </a:rPr>
              <a:t>fingerprinted</a:t>
            </a:r>
            <a:endParaRPr sz="1800" dirty="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20"/>
              </a:spcBef>
              <a:buFont typeface="Franklin Gothic Medium"/>
              <a:buAutoNum type="arabicPeriod"/>
            </a:pPr>
            <a:endParaRPr sz="1800" dirty="0">
              <a:latin typeface="Franklin Gothic Medium"/>
              <a:cs typeface="Franklin Gothic Medium"/>
            </a:endParaRPr>
          </a:p>
          <a:p>
            <a:pPr marL="354965" indent="-342265">
              <a:lnSpc>
                <a:spcPct val="100000"/>
              </a:lnSpc>
              <a:buAutoNum type="arabicPeriod"/>
              <a:tabLst>
                <a:tab pos="354965" algn="l"/>
              </a:tabLst>
            </a:pPr>
            <a:r>
              <a:rPr sz="1800" dirty="0">
                <a:latin typeface="Franklin Gothic Medium"/>
                <a:cs typeface="Franklin Gothic Medium"/>
              </a:rPr>
              <a:t>If</a:t>
            </a:r>
            <a:r>
              <a:rPr sz="1800" spc="-5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selected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for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fingerprinting</a:t>
            </a:r>
            <a:r>
              <a:rPr sz="1800" spc="-3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IDENTOGO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will</a:t>
            </a:r>
            <a:r>
              <a:rPr sz="1800" spc="-6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send</a:t>
            </a:r>
            <a:r>
              <a:rPr sz="1800" spc="-3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you</a:t>
            </a:r>
            <a:r>
              <a:rPr sz="1800" spc="-3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an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email</a:t>
            </a:r>
            <a:r>
              <a:rPr sz="1800" spc="-5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for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an</a:t>
            </a:r>
            <a:r>
              <a:rPr sz="1800" spc="-3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appointment,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if</a:t>
            </a:r>
            <a:r>
              <a:rPr sz="1800" spc="-5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not,</a:t>
            </a:r>
            <a:r>
              <a:rPr sz="1800" spc="-2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skip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to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step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spc="-50" dirty="0">
                <a:latin typeface="Franklin Gothic Medium"/>
                <a:cs typeface="Franklin Gothic Medium"/>
              </a:rPr>
              <a:t>6</a:t>
            </a:r>
            <a:endParaRPr sz="1800" dirty="0">
              <a:latin typeface="Franklin Gothic Medium"/>
              <a:cs typeface="Franklin Gothic Medium"/>
            </a:endParaRPr>
          </a:p>
          <a:p>
            <a:pPr marL="355600" marR="55880" indent="-342900">
              <a:lnSpc>
                <a:spcPct val="200000"/>
              </a:lnSpc>
              <a:buAutoNum type="arabicPeriod"/>
              <a:tabLst>
                <a:tab pos="355600" algn="l"/>
              </a:tabLst>
            </a:pPr>
            <a:r>
              <a:rPr sz="1800" dirty="0">
                <a:latin typeface="Franklin Gothic Medium"/>
                <a:cs typeface="Franklin Gothic Medium"/>
              </a:rPr>
              <a:t>After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your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fingerprinting</a:t>
            </a:r>
            <a:r>
              <a:rPr sz="1800" spc="-5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appointment,</a:t>
            </a:r>
            <a:r>
              <a:rPr sz="1800" spc="-3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your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information</a:t>
            </a:r>
            <a:r>
              <a:rPr sz="1800" spc="-6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is</a:t>
            </a:r>
            <a:r>
              <a:rPr sz="1800" spc="-6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sent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back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to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the</a:t>
            </a:r>
            <a:r>
              <a:rPr sz="1800" spc="-5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BON</a:t>
            </a:r>
            <a:r>
              <a:rPr sz="1800" spc="-5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for</a:t>
            </a:r>
            <a:r>
              <a:rPr sz="1800" spc="-5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processing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(up</a:t>
            </a:r>
            <a:r>
              <a:rPr sz="1800" spc="-5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to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spc="-50" dirty="0">
                <a:latin typeface="Franklin Gothic Medium"/>
                <a:cs typeface="Franklin Gothic Medium"/>
              </a:rPr>
              <a:t>8 </a:t>
            </a:r>
            <a:r>
              <a:rPr sz="1800" dirty="0">
                <a:latin typeface="Franklin Gothic Medium"/>
                <a:cs typeface="Franklin Gothic Medium"/>
              </a:rPr>
              <a:t>weeks</a:t>
            </a:r>
            <a:r>
              <a:rPr sz="1800" spc="-5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or</a:t>
            </a:r>
            <a:r>
              <a:rPr sz="1800" spc="-3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longer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depending</a:t>
            </a:r>
            <a:r>
              <a:rPr sz="1800" spc="-1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on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spc="-10" dirty="0">
                <a:latin typeface="Franklin Gothic Medium"/>
                <a:cs typeface="Franklin Gothic Medium"/>
              </a:rPr>
              <a:t>record)</a:t>
            </a:r>
            <a:endParaRPr sz="1800" dirty="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20"/>
              </a:spcBef>
              <a:buFont typeface="Franklin Gothic Medium"/>
              <a:buAutoNum type="arabicPeriod"/>
            </a:pPr>
            <a:endParaRPr sz="1800" dirty="0">
              <a:latin typeface="Franklin Gothic Medium"/>
              <a:cs typeface="Franklin Gothic Medium"/>
            </a:endParaRPr>
          </a:p>
          <a:p>
            <a:pPr marL="354965" indent="-342265">
              <a:lnSpc>
                <a:spcPct val="100000"/>
              </a:lnSpc>
              <a:buAutoNum type="arabicPeriod"/>
              <a:tabLst>
                <a:tab pos="354965" algn="l"/>
              </a:tabLst>
            </a:pPr>
            <a:r>
              <a:rPr sz="1800" dirty="0">
                <a:latin typeface="Franklin Gothic Medium"/>
                <a:cs typeface="Franklin Gothic Medium"/>
              </a:rPr>
              <a:t>The</a:t>
            </a:r>
            <a:r>
              <a:rPr sz="1800" spc="-3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BON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will</a:t>
            </a:r>
            <a:r>
              <a:rPr sz="1800" spc="-6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mail</a:t>
            </a:r>
            <a:r>
              <a:rPr sz="1800" spc="-5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clearance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documents</a:t>
            </a:r>
            <a:r>
              <a:rPr sz="1800" spc="-3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to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you</a:t>
            </a:r>
            <a:r>
              <a:rPr sz="1800" spc="-2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for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the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NCLEX</a:t>
            </a:r>
            <a:r>
              <a:rPr sz="1800" spc="-20" dirty="0">
                <a:latin typeface="Franklin Gothic Medium"/>
                <a:cs typeface="Franklin Gothic Medium"/>
              </a:rPr>
              <a:t> Exam</a:t>
            </a:r>
            <a:endParaRPr sz="1800" dirty="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20"/>
              </a:spcBef>
              <a:buFont typeface="Franklin Gothic Medium"/>
              <a:buAutoNum type="arabicPeriod"/>
            </a:pPr>
            <a:endParaRPr sz="1800" dirty="0">
              <a:latin typeface="Franklin Gothic Medium"/>
              <a:cs typeface="Franklin Gothic Medium"/>
            </a:endParaRPr>
          </a:p>
          <a:p>
            <a:pPr marL="354965" indent="-342265">
              <a:lnSpc>
                <a:spcPct val="100000"/>
              </a:lnSpc>
              <a:buAutoNum type="arabicPeriod"/>
              <a:tabLst>
                <a:tab pos="354965" algn="l"/>
              </a:tabLst>
            </a:pPr>
            <a:r>
              <a:rPr sz="1800" spc="-10" dirty="0">
                <a:latin typeface="Franklin Gothic Medium"/>
                <a:cs typeface="Franklin Gothic Medium"/>
              </a:rPr>
              <a:t>You</a:t>
            </a:r>
            <a:r>
              <a:rPr sz="1800" spc="-6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must</a:t>
            </a:r>
            <a:r>
              <a:rPr sz="1800" spc="-6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submit</a:t>
            </a:r>
            <a:r>
              <a:rPr sz="1800" spc="-5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clearance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documents</a:t>
            </a:r>
            <a:r>
              <a:rPr sz="1800" spc="-5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to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the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Nursing</a:t>
            </a:r>
            <a:r>
              <a:rPr sz="1800" spc="-3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Department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to</a:t>
            </a:r>
            <a:r>
              <a:rPr sz="1800" spc="-40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add</a:t>
            </a:r>
            <a:r>
              <a:rPr sz="1800" spc="-3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to</a:t>
            </a:r>
            <a:r>
              <a:rPr sz="1800" spc="-45" dirty="0">
                <a:latin typeface="Franklin Gothic Medium"/>
                <a:cs typeface="Franklin Gothic Medium"/>
              </a:rPr>
              <a:t> </a:t>
            </a:r>
            <a:r>
              <a:rPr sz="1800" dirty="0">
                <a:latin typeface="Franklin Gothic Medium"/>
                <a:cs typeface="Franklin Gothic Medium"/>
              </a:rPr>
              <a:t>your</a:t>
            </a:r>
            <a:r>
              <a:rPr sz="1800" spc="-35" dirty="0">
                <a:latin typeface="Franklin Gothic Medium"/>
                <a:cs typeface="Franklin Gothic Medium"/>
              </a:rPr>
              <a:t> </a:t>
            </a:r>
            <a:r>
              <a:rPr sz="1800" spc="-10" dirty="0">
                <a:latin typeface="Franklin Gothic Medium"/>
                <a:cs typeface="Franklin Gothic Medium"/>
              </a:rPr>
              <a:t>file.</a:t>
            </a:r>
            <a:endParaRPr sz="1800" dirty="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Admissions</a:t>
            </a:r>
            <a:r>
              <a:rPr sz="3600" spc="-130" dirty="0"/>
              <a:t> </a:t>
            </a:r>
            <a:r>
              <a:rPr sz="3600" spc="-10" dirty="0"/>
              <a:t>Decision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602739" y="1823718"/>
            <a:ext cx="8888095" cy="4369786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41300" marR="5080" indent="-228600">
              <a:lnSpc>
                <a:spcPts val="2160"/>
              </a:lnSpc>
              <a:spcBef>
                <a:spcPts val="375"/>
              </a:spcBef>
              <a:buFont typeface="Arial"/>
              <a:buChar char="▪"/>
              <a:tabLst>
                <a:tab pos="241300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Applicants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will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receive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email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through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their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MyViking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email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account</a:t>
            </a:r>
            <a:r>
              <a:rPr sz="20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with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their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admissions</a:t>
            </a:r>
            <a:r>
              <a:rPr sz="2000" spc="-9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decision</a:t>
            </a:r>
            <a:endParaRPr sz="2000" dirty="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530"/>
              </a:spcBef>
              <a:buFont typeface="Arial"/>
              <a:buChar char="▪"/>
              <a:tabLst>
                <a:tab pos="240665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waiting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list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will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used</a:t>
            </a:r>
            <a:endParaRPr sz="2000" dirty="0">
              <a:latin typeface="Franklin Gothic Medium"/>
              <a:cs typeface="Franklin Gothic Medium"/>
            </a:endParaRPr>
          </a:p>
          <a:p>
            <a:pPr marL="240665" marR="458470" indent="-228600">
              <a:lnSpc>
                <a:spcPts val="2160"/>
              </a:lnSpc>
              <a:spcBef>
                <a:spcPts val="1830"/>
              </a:spcBef>
              <a:buFont typeface="Arial"/>
              <a:buChar char="▪"/>
              <a:tabLst>
                <a:tab pos="240665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Applicants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on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waiting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list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will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receive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email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their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MyViking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email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if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offered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20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seat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on</a:t>
            </a:r>
            <a:r>
              <a:rPr sz="20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Acceptance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List</a:t>
            </a:r>
            <a:endParaRPr sz="2000" dirty="0">
              <a:latin typeface="Franklin Gothic Medium"/>
              <a:cs typeface="Franklin Gothic Medium"/>
            </a:endParaRPr>
          </a:p>
          <a:p>
            <a:pPr marL="240665" marR="445134" indent="-228600">
              <a:lnSpc>
                <a:spcPts val="2160"/>
              </a:lnSpc>
              <a:spcBef>
                <a:spcPts val="1800"/>
              </a:spcBef>
              <a:buFont typeface="Arial"/>
              <a:buChar char="▪"/>
              <a:tabLst>
                <a:tab pos="240665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Information</a:t>
            </a:r>
            <a:r>
              <a:rPr sz="20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regarding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waiting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list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(size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or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position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on</a:t>
            </a:r>
            <a:r>
              <a:rPr sz="20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list)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will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not</a:t>
            </a:r>
            <a:r>
              <a:rPr sz="20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disclosed</a:t>
            </a:r>
            <a:r>
              <a:rPr sz="20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applicants</a:t>
            </a:r>
            <a:endParaRPr sz="2000" dirty="0">
              <a:latin typeface="Franklin Gothic Medium"/>
              <a:cs typeface="Franklin Gothic Medium"/>
            </a:endParaRPr>
          </a:p>
          <a:p>
            <a:pPr marL="240665" marR="918210" indent="-228600">
              <a:lnSpc>
                <a:spcPts val="2160"/>
              </a:lnSpc>
              <a:spcBef>
                <a:spcPts val="1800"/>
              </a:spcBef>
              <a:buFont typeface="Arial"/>
              <a:buChar char="▪"/>
              <a:tabLst>
                <a:tab pos="240665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If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accepted</a:t>
            </a:r>
            <a:r>
              <a:rPr sz="20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will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required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supply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BON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clearance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documents,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immunizations,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all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other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required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documents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by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specified</a:t>
            </a:r>
            <a:r>
              <a:rPr sz="20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deadline</a:t>
            </a:r>
            <a:endParaRPr sz="2000" dirty="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020"/>
              </a:spcBef>
            </a:pPr>
            <a:endParaRPr sz="2000" dirty="0">
              <a:latin typeface="Franklin Gothic Medium"/>
              <a:cs typeface="Franklin Gothic Medium"/>
            </a:endParaRPr>
          </a:p>
          <a:p>
            <a:pPr marL="240665">
              <a:lnSpc>
                <a:spcPct val="100000"/>
              </a:lnSpc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**See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website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list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required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immunizations**</a:t>
            </a:r>
            <a:endParaRPr sz="2000" dirty="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TEXTBOOKS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602739" y="1816098"/>
            <a:ext cx="8880475" cy="393954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39395" marR="152400" indent="-227329">
              <a:lnSpc>
                <a:spcPts val="2590"/>
              </a:lnSpc>
              <a:spcBef>
                <a:spcPts val="425"/>
              </a:spcBef>
              <a:buFont typeface="Arial"/>
              <a:buChar char="▪"/>
              <a:tabLst>
                <a:tab pos="240665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Do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not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pre-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purchase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used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textbooks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from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previous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student.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Our 	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r>
              <a:rPr sz="24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highly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utilizes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online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resources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from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our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textbooks 	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used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book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will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not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come</a:t>
            </a:r>
            <a:r>
              <a:rPr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with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that</a:t>
            </a:r>
            <a:r>
              <a:rPr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access</a:t>
            </a:r>
            <a:endParaRPr sz="240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spcBef>
                <a:spcPts val="1480"/>
              </a:spcBef>
              <a:buFont typeface="Arial"/>
              <a:buChar char="▪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Barnes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&amp;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Noble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is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bookstore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vendor</a:t>
            </a:r>
            <a:endParaRPr sz="2400">
              <a:latin typeface="Franklin Gothic Medium"/>
              <a:cs typeface="Franklin Gothic Medium"/>
            </a:endParaRPr>
          </a:p>
          <a:p>
            <a:pPr marL="239395" marR="41275" indent="-227329">
              <a:lnSpc>
                <a:spcPts val="2590"/>
              </a:lnSpc>
              <a:spcBef>
                <a:spcPts val="1839"/>
              </a:spcBef>
              <a:buFont typeface="Arial"/>
              <a:buChar char="▪"/>
              <a:tabLst>
                <a:tab pos="240665" algn="l"/>
              </a:tabLst>
            </a:pPr>
            <a:r>
              <a:rPr sz="2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Textbooks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are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not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built</a:t>
            </a:r>
            <a:r>
              <a:rPr sz="24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into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tuition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like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other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academic 	classes</a:t>
            </a:r>
            <a:endParaRPr sz="2400">
              <a:latin typeface="Franklin Gothic Medium"/>
              <a:cs typeface="Franklin Gothic Medium"/>
            </a:endParaRPr>
          </a:p>
          <a:p>
            <a:pPr marL="239395" marR="5080" indent="-227329">
              <a:lnSpc>
                <a:spcPts val="2590"/>
              </a:lnSpc>
              <a:spcBef>
                <a:spcPts val="1805"/>
              </a:spcBef>
              <a:buFont typeface="Arial"/>
              <a:buChar char="▪"/>
              <a:tabLst>
                <a:tab pos="240665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ADN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&amp;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TE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books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will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cost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approximately</a:t>
            </a:r>
            <a:r>
              <a:rPr sz="2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$700-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1000</a:t>
            </a:r>
            <a:r>
              <a:rPr sz="2400" spc="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at</a:t>
            </a:r>
            <a:r>
              <a:rPr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start</a:t>
            </a:r>
            <a:r>
              <a:rPr sz="2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 	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program.</a:t>
            </a:r>
            <a:endParaRPr sz="240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spcBef>
                <a:spcPts val="1475"/>
              </a:spcBef>
              <a:buFont typeface="Arial"/>
              <a:buChar char="▪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Financial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aid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can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used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purchase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books</a:t>
            </a:r>
            <a:endParaRPr sz="24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Contact</a:t>
            </a:r>
            <a:r>
              <a:rPr sz="3600" spc="-60" dirty="0"/>
              <a:t> </a:t>
            </a:r>
            <a:r>
              <a:rPr sz="3600" spc="-25" dirty="0"/>
              <a:t>Us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602739" y="1767797"/>
            <a:ext cx="8161655" cy="213233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480"/>
              </a:spcBef>
              <a:buFont typeface="Arial"/>
              <a:buChar char="▪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General</a:t>
            </a:r>
            <a:r>
              <a:rPr sz="24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Questions</a:t>
            </a:r>
            <a:endParaRPr sz="2400">
              <a:latin typeface="Franklin Gothic Medium"/>
              <a:cs typeface="Franklin Gothic Medium"/>
            </a:endParaRPr>
          </a:p>
          <a:p>
            <a:pPr marL="469265" lvl="1" indent="-228600">
              <a:lnSpc>
                <a:spcPct val="100000"/>
              </a:lnSpc>
              <a:spcBef>
                <a:spcPts val="345"/>
              </a:spcBef>
              <a:buFont typeface="Arial"/>
              <a:buChar char="▪"/>
              <a:tabLst>
                <a:tab pos="469265" algn="l"/>
                <a:tab pos="1355090" algn="l"/>
              </a:tabLst>
            </a:pPr>
            <a:r>
              <a:rPr sz="2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Email: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	</a:t>
            </a:r>
            <a:r>
              <a:rPr sz="2200" u="sng" spc="-10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nursing@grayson.edu</a:t>
            </a:r>
            <a:endParaRPr sz="2200">
              <a:latin typeface="Franklin Gothic Medium"/>
              <a:cs typeface="Franklin Gothic Medium"/>
            </a:endParaRPr>
          </a:p>
          <a:p>
            <a:pPr lvl="1">
              <a:lnSpc>
                <a:spcPct val="100000"/>
              </a:lnSpc>
              <a:spcBef>
                <a:spcPts val="1985"/>
              </a:spcBef>
              <a:buClr>
                <a:srgbClr val="404040"/>
              </a:buClr>
              <a:buFont typeface="Arial"/>
              <a:buChar char="▪"/>
            </a:pPr>
            <a:endParaRPr sz="220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buFont typeface="Arial"/>
              <a:buChar char="▪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Academic</a:t>
            </a:r>
            <a:r>
              <a:rPr sz="24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Advising</a:t>
            </a:r>
            <a:r>
              <a:rPr sz="2400" spc="-9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–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Registration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–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Courses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–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Transfer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Work</a:t>
            </a:r>
            <a:endParaRPr sz="2400">
              <a:latin typeface="Franklin Gothic Medium"/>
              <a:cs typeface="Franklin Gothic Medium"/>
            </a:endParaRPr>
          </a:p>
          <a:p>
            <a:pPr marL="469265" lvl="1" indent="-228600">
              <a:lnSpc>
                <a:spcPct val="100000"/>
              </a:lnSpc>
              <a:spcBef>
                <a:spcPts val="340"/>
              </a:spcBef>
              <a:buFont typeface="Arial"/>
              <a:buChar char="▪"/>
              <a:tabLst>
                <a:tab pos="469265" algn="l"/>
              </a:tabLst>
            </a:pP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Contact</a:t>
            </a:r>
            <a:r>
              <a:rPr sz="22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your</a:t>
            </a:r>
            <a:r>
              <a:rPr sz="2200" spc="-8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Success</a:t>
            </a:r>
            <a:r>
              <a:rPr sz="22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Coach</a:t>
            </a:r>
            <a:endParaRPr sz="22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5539" y="3446619"/>
            <a:ext cx="5516880" cy="1506855"/>
          </a:xfrm>
          <a:prstGeom prst="rect">
            <a:avLst/>
          </a:prstGeom>
        </p:spPr>
        <p:txBody>
          <a:bodyPr vert="horz" wrap="square" lIns="0" tIns="17716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1395"/>
              </a:spcBef>
            </a:pPr>
            <a:r>
              <a:rPr sz="5400" spc="-10" dirty="0"/>
              <a:t>Vocational</a:t>
            </a:r>
            <a:r>
              <a:rPr sz="5400" spc="-280" dirty="0"/>
              <a:t> </a:t>
            </a:r>
            <a:r>
              <a:rPr sz="5400" spc="-10" dirty="0"/>
              <a:t>Nursing Program</a:t>
            </a:r>
            <a:endParaRPr sz="5400"/>
          </a:p>
        </p:txBody>
      </p:sp>
    </p:spTree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Grayson</a:t>
            </a:r>
            <a:r>
              <a:rPr sz="3600" spc="-90" dirty="0"/>
              <a:t> </a:t>
            </a:r>
            <a:r>
              <a:rPr sz="3600" dirty="0"/>
              <a:t>College</a:t>
            </a:r>
            <a:r>
              <a:rPr sz="3600" spc="-85" dirty="0"/>
              <a:t> </a:t>
            </a:r>
            <a:r>
              <a:rPr sz="3600" spc="-10" dirty="0"/>
              <a:t>Vocational</a:t>
            </a:r>
            <a:r>
              <a:rPr sz="3600" spc="-85" dirty="0"/>
              <a:t> </a:t>
            </a:r>
            <a:r>
              <a:rPr sz="3600" dirty="0"/>
              <a:t>Nursing</a:t>
            </a:r>
            <a:r>
              <a:rPr sz="3600" spc="-80" dirty="0"/>
              <a:t> </a:t>
            </a:r>
            <a:r>
              <a:rPr sz="3600" spc="-10" dirty="0"/>
              <a:t>program</a:t>
            </a:r>
            <a:endParaRPr sz="36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370"/>
              </a:spcBef>
              <a:buFont typeface="Arial"/>
              <a:buChar char="▪"/>
              <a:tabLst>
                <a:tab pos="240665" algn="l"/>
              </a:tabLst>
            </a:pPr>
            <a:r>
              <a:rPr sz="2200" dirty="0"/>
              <a:t>Requires</a:t>
            </a:r>
            <a:r>
              <a:rPr sz="2200" spc="-60" dirty="0"/>
              <a:t> </a:t>
            </a:r>
            <a:r>
              <a:rPr sz="2200" dirty="0"/>
              <a:t>42</a:t>
            </a:r>
            <a:r>
              <a:rPr sz="2200" spc="-30" dirty="0"/>
              <a:t> </a:t>
            </a:r>
            <a:r>
              <a:rPr sz="2200" dirty="0"/>
              <a:t>credit</a:t>
            </a:r>
            <a:r>
              <a:rPr sz="2200" spc="-50" dirty="0"/>
              <a:t> </a:t>
            </a:r>
            <a:r>
              <a:rPr sz="2200" spc="-20" dirty="0"/>
              <a:t>hours</a:t>
            </a:r>
            <a:endParaRPr sz="2200"/>
          </a:p>
          <a:p>
            <a:pPr marL="240665" indent="-227965">
              <a:lnSpc>
                <a:spcPct val="100000"/>
              </a:lnSpc>
              <a:spcBef>
                <a:spcPts val="1275"/>
              </a:spcBef>
              <a:buFont typeface="Arial"/>
              <a:buChar char="▪"/>
              <a:tabLst>
                <a:tab pos="240665" algn="l"/>
              </a:tabLst>
            </a:pPr>
            <a:r>
              <a:rPr sz="2200" spc="-10" dirty="0"/>
              <a:t>Completed </a:t>
            </a:r>
            <a:r>
              <a:rPr sz="2200" dirty="0"/>
              <a:t>in</a:t>
            </a:r>
            <a:r>
              <a:rPr sz="2200" spc="-15" dirty="0"/>
              <a:t> </a:t>
            </a:r>
            <a:r>
              <a:rPr sz="2200" dirty="0"/>
              <a:t>12</a:t>
            </a:r>
            <a:r>
              <a:rPr sz="2200" spc="-5" dirty="0"/>
              <a:t> </a:t>
            </a:r>
            <a:r>
              <a:rPr sz="2200" spc="-10" dirty="0"/>
              <a:t>months.</a:t>
            </a:r>
            <a:endParaRPr sz="2200"/>
          </a:p>
          <a:p>
            <a:pPr marL="240665" indent="-227965">
              <a:lnSpc>
                <a:spcPct val="100000"/>
              </a:lnSpc>
              <a:spcBef>
                <a:spcPts val="1270"/>
              </a:spcBef>
              <a:buFont typeface="Arial"/>
              <a:buChar char="▪"/>
              <a:tabLst>
                <a:tab pos="240665" algn="l"/>
              </a:tabLst>
            </a:pPr>
            <a:r>
              <a:rPr sz="2200" dirty="0"/>
              <a:t>Meet</a:t>
            </a:r>
            <a:r>
              <a:rPr sz="2200" spc="-40" dirty="0"/>
              <a:t> </a:t>
            </a:r>
            <a:r>
              <a:rPr sz="2200" dirty="0"/>
              <a:t>five</a:t>
            </a:r>
            <a:r>
              <a:rPr sz="2200" spc="-35" dirty="0"/>
              <a:t> </a:t>
            </a:r>
            <a:r>
              <a:rPr sz="2200" dirty="0"/>
              <a:t>days</a:t>
            </a:r>
            <a:r>
              <a:rPr sz="2200" spc="-35" dirty="0"/>
              <a:t> </a:t>
            </a:r>
            <a:r>
              <a:rPr sz="2200" dirty="0"/>
              <a:t>a</a:t>
            </a:r>
            <a:r>
              <a:rPr sz="2200" spc="-40" dirty="0"/>
              <a:t> </a:t>
            </a:r>
            <a:r>
              <a:rPr sz="2200" dirty="0"/>
              <a:t>week</a:t>
            </a:r>
            <a:r>
              <a:rPr sz="2200" spc="-35" dirty="0"/>
              <a:t> </a:t>
            </a:r>
            <a:r>
              <a:rPr sz="2200" dirty="0"/>
              <a:t>and</a:t>
            </a:r>
            <a:r>
              <a:rPr sz="2200" spc="-35" dirty="0"/>
              <a:t> </a:t>
            </a:r>
            <a:r>
              <a:rPr sz="2200" dirty="0"/>
              <a:t>is</a:t>
            </a:r>
            <a:r>
              <a:rPr sz="2200" spc="-35" dirty="0"/>
              <a:t> </a:t>
            </a:r>
            <a:r>
              <a:rPr sz="2200" dirty="0"/>
              <a:t>considered</a:t>
            </a:r>
            <a:r>
              <a:rPr sz="2200" spc="-40" dirty="0"/>
              <a:t> </a:t>
            </a:r>
            <a:r>
              <a:rPr sz="2200" dirty="0"/>
              <a:t>a</a:t>
            </a:r>
            <a:r>
              <a:rPr sz="2200" spc="-30" dirty="0"/>
              <a:t> </a:t>
            </a:r>
            <a:r>
              <a:rPr sz="2200" dirty="0"/>
              <a:t>full</a:t>
            </a:r>
            <a:r>
              <a:rPr sz="2200" spc="-35" dirty="0"/>
              <a:t> </a:t>
            </a:r>
            <a:r>
              <a:rPr sz="2200" dirty="0"/>
              <a:t>time</a:t>
            </a:r>
            <a:r>
              <a:rPr sz="2200" spc="-35" dirty="0"/>
              <a:t> </a:t>
            </a:r>
            <a:r>
              <a:rPr sz="2200" spc="-10" dirty="0"/>
              <a:t>program.</a:t>
            </a:r>
            <a:endParaRPr sz="2200"/>
          </a:p>
          <a:p>
            <a:pPr marL="240665" marR="9525" indent="-228600" algn="just">
              <a:lnSpc>
                <a:spcPts val="2110"/>
              </a:lnSpc>
              <a:spcBef>
                <a:spcPts val="1785"/>
              </a:spcBef>
              <a:buFont typeface="Arial"/>
              <a:buChar char="▪"/>
              <a:tabLst>
                <a:tab pos="240665" algn="l"/>
              </a:tabLst>
            </a:pPr>
            <a:r>
              <a:rPr sz="2200" dirty="0"/>
              <a:t>Classes</a:t>
            </a:r>
            <a:r>
              <a:rPr sz="2200" spc="-45" dirty="0"/>
              <a:t> </a:t>
            </a:r>
            <a:r>
              <a:rPr sz="2200" dirty="0"/>
              <a:t>begin</a:t>
            </a:r>
            <a:r>
              <a:rPr sz="2200" spc="-65" dirty="0"/>
              <a:t> </a:t>
            </a:r>
            <a:r>
              <a:rPr sz="2200" dirty="0"/>
              <a:t>in</a:t>
            </a:r>
            <a:r>
              <a:rPr sz="2200" spc="-65" dirty="0"/>
              <a:t> </a:t>
            </a:r>
            <a:r>
              <a:rPr sz="2200" dirty="0"/>
              <a:t>August,</a:t>
            </a:r>
            <a:r>
              <a:rPr sz="2200" spc="-50" dirty="0"/>
              <a:t> </a:t>
            </a:r>
            <a:r>
              <a:rPr sz="2200" dirty="0"/>
              <a:t>and</a:t>
            </a:r>
            <a:r>
              <a:rPr sz="2200" spc="-50" dirty="0"/>
              <a:t> </a:t>
            </a:r>
            <a:r>
              <a:rPr sz="2200" dirty="0"/>
              <a:t>students</a:t>
            </a:r>
            <a:r>
              <a:rPr sz="2200" spc="-40" dirty="0"/>
              <a:t> </a:t>
            </a:r>
            <a:r>
              <a:rPr sz="2200" dirty="0"/>
              <a:t>complete</a:t>
            </a:r>
            <a:r>
              <a:rPr sz="2200" spc="-40" dirty="0"/>
              <a:t> </a:t>
            </a:r>
            <a:r>
              <a:rPr sz="2200" dirty="0"/>
              <a:t>three</a:t>
            </a:r>
            <a:r>
              <a:rPr sz="2200" spc="-65" dirty="0"/>
              <a:t> </a:t>
            </a:r>
            <a:r>
              <a:rPr sz="2200" dirty="0"/>
              <a:t>(3)</a:t>
            </a:r>
            <a:r>
              <a:rPr sz="2200" spc="-45" dirty="0"/>
              <a:t> </a:t>
            </a:r>
            <a:r>
              <a:rPr sz="2200" dirty="0"/>
              <a:t>semesters</a:t>
            </a:r>
            <a:r>
              <a:rPr sz="2200" spc="-35" dirty="0"/>
              <a:t> </a:t>
            </a:r>
            <a:r>
              <a:rPr sz="2200" spc="-25" dirty="0"/>
              <a:t>and </a:t>
            </a:r>
            <a:r>
              <a:rPr sz="2200" dirty="0"/>
              <a:t>one</a:t>
            </a:r>
            <a:r>
              <a:rPr sz="2200" spc="-60" dirty="0"/>
              <a:t> </a:t>
            </a:r>
            <a:r>
              <a:rPr sz="2200" dirty="0"/>
              <a:t>(1)</a:t>
            </a:r>
            <a:r>
              <a:rPr sz="2200" spc="-35" dirty="0"/>
              <a:t> </a:t>
            </a:r>
            <a:r>
              <a:rPr sz="2200" spc="-10" dirty="0"/>
              <a:t>mini-</a:t>
            </a:r>
            <a:r>
              <a:rPr sz="2200" dirty="0"/>
              <a:t>mester</a:t>
            </a:r>
            <a:r>
              <a:rPr sz="2200" spc="-45" dirty="0"/>
              <a:t> </a:t>
            </a:r>
            <a:r>
              <a:rPr sz="2200" dirty="0"/>
              <a:t>with</a:t>
            </a:r>
            <a:r>
              <a:rPr sz="2200" spc="-55" dirty="0"/>
              <a:t> </a:t>
            </a:r>
            <a:r>
              <a:rPr sz="2200" dirty="0"/>
              <a:t>scheduled</a:t>
            </a:r>
            <a:r>
              <a:rPr sz="2200" spc="-45" dirty="0"/>
              <a:t> </a:t>
            </a:r>
            <a:r>
              <a:rPr sz="2200" dirty="0"/>
              <a:t>breaks,</a:t>
            </a:r>
            <a:r>
              <a:rPr sz="2200" spc="-50" dirty="0"/>
              <a:t> </a:t>
            </a:r>
            <a:r>
              <a:rPr sz="2200" dirty="0"/>
              <a:t>completing</a:t>
            </a:r>
            <a:r>
              <a:rPr sz="2200" spc="-50" dirty="0"/>
              <a:t> </a:t>
            </a:r>
            <a:r>
              <a:rPr sz="2200" dirty="0"/>
              <a:t>the</a:t>
            </a:r>
            <a:r>
              <a:rPr sz="2200" spc="-50" dirty="0"/>
              <a:t> </a:t>
            </a:r>
            <a:r>
              <a:rPr sz="2200" dirty="0"/>
              <a:t>program</a:t>
            </a:r>
            <a:r>
              <a:rPr sz="2200" spc="-70" dirty="0"/>
              <a:t> </a:t>
            </a:r>
            <a:r>
              <a:rPr sz="2200" spc="-25" dirty="0"/>
              <a:t>the </a:t>
            </a:r>
            <a:r>
              <a:rPr sz="2200" dirty="0"/>
              <a:t>next</a:t>
            </a:r>
            <a:r>
              <a:rPr sz="2200" spc="-50" dirty="0"/>
              <a:t> </a:t>
            </a:r>
            <a:r>
              <a:rPr sz="2200" spc="-20" dirty="0"/>
              <a:t>July.</a:t>
            </a:r>
            <a:endParaRPr sz="2200"/>
          </a:p>
          <a:p>
            <a:pPr marL="240665" indent="-227965" algn="just">
              <a:lnSpc>
                <a:spcPct val="100000"/>
              </a:lnSpc>
              <a:spcBef>
                <a:spcPts val="1295"/>
              </a:spcBef>
              <a:buFont typeface="Arial"/>
              <a:buChar char="▪"/>
              <a:tabLst>
                <a:tab pos="240665" algn="l"/>
              </a:tabLst>
            </a:pPr>
            <a:r>
              <a:rPr sz="2200" dirty="0"/>
              <a:t>Clinical</a:t>
            </a:r>
            <a:r>
              <a:rPr sz="2200" spc="-50" dirty="0"/>
              <a:t> </a:t>
            </a:r>
            <a:r>
              <a:rPr sz="2200" dirty="0"/>
              <a:t>course</a:t>
            </a:r>
            <a:r>
              <a:rPr sz="2200" spc="-50" dirty="0"/>
              <a:t> </a:t>
            </a:r>
            <a:r>
              <a:rPr sz="2200" dirty="0"/>
              <a:t>rotations</a:t>
            </a:r>
            <a:r>
              <a:rPr sz="2200" spc="-60" dirty="0"/>
              <a:t> </a:t>
            </a:r>
            <a:r>
              <a:rPr sz="2200" dirty="0"/>
              <a:t>may</a:t>
            </a:r>
            <a:r>
              <a:rPr sz="2200" spc="-35" dirty="0"/>
              <a:t> </a:t>
            </a:r>
            <a:r>
              <a:rPr sz="2200" dirty="0"/>
              <a:t>vary</a:t>
            </a:r>
            <a:r>
              <a:rPr sz="2200" spc="-60" dirty="0"/>
              <a:t> </a:t>
            </a:r>
            <a:r>
              <a:rPr sz="2200" dirty="0"/>
              <a:t>to</a:t>
            </a:r>
            <a:r>
              <a:rPr sz="2200" spc="-50" dirty="0"/>
              <a:t> </a:t>
            </a:r>
            <a:r>
              <a:rPr sz="2200" dirty="0"/>
              <a:t>include</a:t>
            </a:r>
            <a:r>
              <a:rPr sz="2200" spc="-45" dirty="0"/>
              <a:t> </a:t>
            </a:r>
            <a:r>
              <a:rPr sz="2200" dirty="0"/>
              <a:t>day</a:t>
            </a:r>
            <a:r>
              <a:rPr sz="2200" spc="-50" dirty="0"/>
              <a:t> </a:t>
            </a:r>
            <a:r>
              <a:rPr sz="2200" dirty="0"/>
              <a:t>or</a:t>
            </a:r>
            <a:r>
              <a:rPr sz="2200" spc="-60" dirty="0"/>
              <a:t> </a:t>
            </a:r>
            <a:r>
              <a:rPr sz="2200" dirty="0"/>
              <a:t>evening</a:t>
            </a:r>
            <a:r>
              <a:rPr sz="2200" spc="-55" dirty="0"/>
              <a:t> </a:t>
            </a:r>
            <a:r>
              <a:rPr sz="2200" spc="-10" dirty="0"/>
              <a:t>shifts.</a:t>
            </a:r>
            <a:endParaRPr sz="2200"/>
          </a:p>
          <a:p>
            <a:pPr marL="240665" marR="5080" indent="-228600">
              <a:lnSpc>
                <a:spcPts val="2110"/>
              </a:lnSpc>
              <a:spcBef>
                <a:spcPts val="1780"/>
              </a:spcBef>
              <a:buFont typeface="Arial"/>
              <a:buChar char="▪"/>
              <a:tabLst>
                <a:tab pos="240665" algn="l"/>
              </a:tabLst>
            </a:pPr>
            <a:r>
              <a:rPr sz="2200" dirty="0"/>
              <a:t>Upon</a:t>
            </a:r>
            <a:r>
              <a:rPr sz="2200" spc="-65" dirty="0"/>
              <a:t> </a:t>
            </a:r>
            <a:r>
              <a:rPr sz="2200" dirty="0"/>
              <a:t>successful</a:t>
            </a:r>
            <a:r>
              <a:rPr sz="2200" spc="-40" dirty="0"/>
              <a:t> </a:t>
            </a:r>
            <a:r>
              <a:rPr sz="2200" dirty="0"/>
              <a:t>completion</a:t>
            </a:r>
            <a:r>
              <a:rPr sz="2200" spc="-60" dirty="0"/>
              <a:t> </a:t>
            </a:r>
            <a:r>
              <a:rPr sz="2200" dirty="0"/>
              <a:t>of</a:t>
            </a:r>
            <a:r>
              <a:rPr sz="2200" spc="-60" dirty="0"/>
              <a:t> </a:t>
            </a:r>
            <a:r>
              <a:rPr sz="2200" dirty="0"/>
              <a:t>the</a:t>
            </a:r>
            <a:r>
              <a:rPr sz="2200" spc="-60" dirty="0"/>
              <a:t> </a:t>
            </a:r>
            <a:r>
              <a:rPr sz="2200" dirty="0"/>
              <a:t>program,</a:t>
            </a:r>
            <a:r>
              <a:rPr sz="2200" spc="-85" dirty="0"/>
              <a:t> </a:t>
            </a:r>
            <a:r>
              <a:rPr sz="2200" dirty="0"/>
              <a:t>graduates</a:t>
            </a:r>
            <a:r>
              <a:rPr sz="2200" spc="-65" dirty="0"/>
              <a:t> </a:t>
            </a:r>
            <a:r>
              <a:rPr sz="2200" dirty="0"/>
              <a:t>are</a:t>
            </a:r>
            <a:r>
              <a:rPr sz="2200" spc="-70" dirty="0"/>
              <a:t> </a:t>
            </a:r>
            <a:r>
              <a:rPr sz="2200" dirty="0"/>
              <a:t>awarded</a:t>
            </a:r>
            <a:r>
              <a:rPr sz="2200" spc="-65" dirty="0"/>
              <a:t> </a:t>
            </a:r>
            <a:r>
              <a:rPr sz="2200" spc="-50" dirty="0"/>
              <a:t>a </a:t>
            </a:r>
            <a:r>
              <a:rPr sz="2200" dirty="0"/>
              <a:t>certificate</a:t>
            </a:r>
            <a:r>
              <a:rPr sz="2200" spc="-65" dirty="0"/>
              <a:t> </a:t>
            </a:r>
            <a:r>
              <a:rPr sz="2200" dirty="0"/>
              <a:t>in</a:t>
            </a:r>
            <a:r>
              <a:rPr sz="2200" spc="-65" dirty="0"/>
              <a:t> </a:t>
            </a:r>
            <a:r>
              <a:rPr sz="2200" dirty="0"/>
              <a:t>vocational</a:t>
            </a:r>
            <a:r>
              <a:rPr sz="2200" spc="-65" dirty="0"/>
              <a:t> </a:t>
            </a:r>
            <a:r>
              <a:rPr sz="2200" dirty="0"/>
              <a:t>nursing.</a:t>
            </a:r>
            <a:r>
              <a:rPr sz="2200" spc="-75" dirty="0"/>
              <a:t> </a:t>
            </a:r>
            <a:r>
              <a:rPr sz="2200" dirty="0"/>
              <a:t>Graduates</a:t>
            </a:r>
            <a:r>
              <a:rPr sz="2200" spc="-65" dirty="0"/>
              <a:t> </a:t>
            </a:r>
            <a:r>
              <a:rPr sz="2200" dirty="0"/>
              <a:t>must</a:t>
            </a:r>
            <a:r>
              <a:rPr sz="2200" spc="-55" dirty="0"/>
              <a:t> </a:t>
            </a:r>
            <a:r>
              <a:rPr sz="2200" dirty="0"/>
              <a:t>subsequently</a:t>
            </a:r>
            <a:r>
              <a:rPr sz="2200" spc="-65" dirty="0"/>
              <a:t> </a:t>
            </a:r>
            <a:r>
              <a:rPr sz="2200" dirty="0"/>
              <a:t>apply</a:t>
            </a:r>
            <a:r>
              <a:rPr sz="2200" spc="-65" dirty="0"/>
              <a:t> </a:t>
            </a:r>
            <a:r>
              <a:rPr sz="2200" spc="-25" dirty="0"/>
              <a:t>to </a:t>
            </a:r>
            <a:r>
              <a:rPr sz="2200" dirty="0"/>
              <a:t>take</a:t>
            </a:r>
            <a:r>
              <a:rPr sz="2200" spc="-55" dirty="0"/>
              <a:t> </a:t>
            </a:r>
            <a:r>
              <a:rPr sz="2200" dirty="0"/>
              <a:t>the</a:t>
            </a:r>
            <a:r>
              <a:rPr sz="2200" spc="-50" dirty="0"/>
              <a:t> </a:t>
            </a:r>
            <a:r>
              <a:rPr sz="2200" spc="-20" dirty="0"/>
              <a:t>NCLEX-</a:t>
            </a:r>
            <a:r>
              <a:rPr sz="2200" dirty="0"/>
              <a:t>PN</a:t>
            </a:r>
            <a:r>
              <a:rPr sz="2200" spc="-50" dirty="0"/>
              <a:t> </a:t>
            </a:r>
            <a:r>
              <a:rPr sz="2200" dirty="0"/>
              <a:t>exam.</a:t>
            </a:r>
            <a:r>
              <a:rPr sz="2200" spc="-65" dirty="0"/>
              <a:t> </a:t>
            </a:r>
            <a:r>
              <a:rPr sz="2200" dirty="0"/>
              <a:t>If</a:t>
            </a:r>
            <a:r>
              <a:rPr sz="2200" spc="-35" dirty="0"/>
              <a:t> </a:t>
            </a:r>
            <a:r>
              <a:rPr sz="2200" dirty="0"/>
              <a:t>successfully</a:t>
            </a:r>
            <a:r>
              <a:rPr sz="2200" spc="-40" dirty="0"/>
              <a:t> </a:t>
            </a:r>
            <a:r>
              <a:rPr sz="2200" dirty="0"/>
              <a:t>completed,</a:t>
            </a:r>
            <a:r>
              <a:rPr sz="2200" spc="-40" dirty="0"/>
              <a:t> </a:t>
            </a:r>
            <a:r>
              <a:rPr sz="2200" dirty="0"/>
              <a:t>the</a:t>
            </a:r>
            <a:r>
              <a:rPr sz="2200" spc="-55" dirty="0"/>
              <a:t> </a:t>
            </a:r>
            <a:r>
              <a:rPr sz="2200" dirty="0"/>
              <a:t>graduate</a:t>
            </a:r>
            <a:r>
              <a:rPr sz="2200" spc="-60" dirty="0"/>
              <a:t> </a:t>
            </a:r>
            <a:r>
              <a:rPr sz="2200" dirty="0"/>
              <a:t>will</a:t>
            </a:r>
            <a:r>
              <a:rPr sz="2200" spc="-60" dirty="0"/>
              <a:t> </a:t>
            </a:r>
            <a:r>
              <a:rPr sz="2200" spc="-25" dirty="0"/>
              <a:t>be </a:t>
            </a:r>
            <a:r>
              <a:rPr sz="2200" dirty="0"/>
              <a:t>issued</a:t>
            </a:r>
            <a:r>
              <a:rPr sz="2200" spc="-45" dirty="0"/>
              <a:t> </a:t>
            </a:r>
            <a:r>
              <a:rPr sz="2200" dirty="0"/>
              <a:t>a</a:t>
            </a:r>
            <a:r>
              <a:rPr sz="2200" spc="-45" dirty="0"/>
              <a:t> </a:t>
            </a:r>
            <a:r>
              <a:rPr sz="2200" dirty="0"/>
              <a:t>license</a:t>
            </a:r>
            <a:r>
              <a:rPr sz="2200" spc="-45" dirty="0"/>
              <a:t> </a:t>
            </a:r>
            <a:r>
              <a:rPr sz="2200" dirty="0"/>
              <a:t>to</a:t>
            </a:r>
            <a:r>
              <a:rPr sz="2200" spc="-55" dirty="0"/>
              <a:t> </a:t>
            </a:r>
            <a:r>
              <a:rPr sz="2200" dirty="0"/>
              <a:t>practice</a:t>
            </a:r>
            <a:r>
              <a:rPr sz="2200" spc="-45" dirty="0"/>
              <a:t> </a:t>
            </a:r>
            <a:r>
              <a:rPr sz="2200" dirty="0"/>
              <a:t>nursing</a:t>
            </a:r>
            <a:r>
              <a:rPr sz="2200" spc="-45" dirty="0"/>
              <a:t> </a:t>
            </a:r>
            <a:r>
              <a:rPr sz="2200" dirty="0"/>
              <a:t>as</a:t>
            </a:r>
            <a:r>
              <a:rPr sz="2200" spc="-50" dirty="0"/>
              <a:t> </a:t>
            </a:r>
            <a:r>
              <a:rPr sz="2200" dirty="0"/>
              <a:t>a</a:t>
            </a:r>
            <a:r>
              <a:rPr sz="2200" spc="-45" dirty="0"/>
              <a:t> </a:t>
            </a:r>
            <a:r>
              <a:rPr sz="2200" dirty="0"/>
              <a:t>licensed</a:t>
            </a:r>
            <a:r>
              <a:rPr sz="2200" spc="-50" dirty="0"/>
              <a:t> </a:t>
            </a:r>
            <a:r>
              <a:rPr sz="2200" dirty="0"/>
              <a:t>vocational</a:t>
            </a:r>
            <a:r>
              <a:rPr sz="2200" spc="-45" dirty="0"/>
              <a:t> </a:t>
            </a:r>
            <a:r>
              <a:rPr sz="2200" dirty="0"/>
              <a:t>nurse</a:t>
            </a:r>
            <a:r>
              <a:rPr sz="2200" spc="-45" dirty="0"/>
              <a:t> </a:t>
            </a:r>
            <a:r>
              <a:rPr sz="2200" spc="-10" dirty="0"/>
              <a:t>(LVN) </a:t>
            </a:r>
            <a:r>
              <a:rPr sz="2200" dirty="0"/>
              <a:t>by</a:t>
            </a:r>
            <a:r>
              <a:rPr sz="2200" spc="-45" dirty="0"/>
              <a:t> </a:t>
            </a:r>
            <a:r>
              <a:rPr sz="2200" dirty="0"/>
              <a:t>the</a:t>
            </a:r>
            <a:r>
              <a:rPr sz="2200" spc="-40" dirty="0"/>
              <a:t> </a:t>
            </a:r>
            <a:r>
              <a:rPr sz="2200" spc="-25" dirty="0"/>
              <a:t>Texas</a:t>
            </a:r>
            <a:r>
              <a:rPr sz="2200" spc="-40" dirty="0"/>
              <a:t> </a:t>
            </a:r>
            <a:r>
              <a:rPr sz="2200" dirty="0"/>
              <a:t>Board</a:t>
            </a:r>
            <a:r>
              <a:rPr sz="2200" spc="-40" dirty="0"/>
              <a:t> </a:t>
            </a:r>
            <a:r>
              <a:rPr sz="2200" dirty="0"/>
              <a:t>of</a:t>
            </a:r>
            <a:r>
              <a:rPr sz="2200" spc="-40" dirty="0"/>
              <a:t> </a:t>
            </a:r>
            <a:r>
              <a:rPr sz="2200" spc="-10" dirty="0"/>
              <a:t>Nursing</a:t>
            </a:r>
            <a:endParaRPr sz="2200"/>
          </a:p>
        </p:txBody>
      </p:sp>
    </p:spTree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Courses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16939" y="1793113"/>
            <a:ext cx="3782695" cy="1144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Pre-</a:t>
            </a:r>
            <a:r>
              <a:rPr sz="1400" u="sng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Requisite</a:t>
            </a:r>
            <a:endParaRPr sz="140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295"/>
              </a:spcBef>
              <a:buFont typeface="Arial"/>
              <a:buChar char="▪"/>
              <a:tabLst>
                <a:tab pos="240665" algn="l"/>
              </a:tabLst>
            </a:pP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BIOL</a:t>
            </a:r>
            <a:r>
              <a:rPr sz="1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2404</a:t>
            </a:r>
            <a:r>
              <a:rPr sz="1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Survey</a:t>
            </a:r>
            <a:r>
              <a:rPr sz="1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1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Anatomy</a:t>
            </a:r>
            <a:r>
              <a:rPr sz="1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14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Physiology</a:t>
            </a:r>
            <a:endParaRPr sz="1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10"/>
              </a:spcBef>
              <a:buClr>
                <a:srgbClr val="404040"/>
              </a:buClr>
              <a:buFont typeface="Arial"/>
              <a:buChar char="▪"/>
            </a:pPr>
            <a:endParaRPr sz="1400">
              <a:latin typeface="Franklin Gothic Medium"/>
              <a:cs typeface="Franklin Gothic Medium"/>
            </a:endParaRPr>
          </a:p>
          <a:p>
            <a:pPr marL="241300" marR="5080" indent="-228600">
              <a:lnSpc>
                <a:spcPct val="70000"/>
              </a:lnSpc>
              <a:buFont typeface="Arial"/>
              <a:buChar char="▪"/>
              <a:tabLst>
                <a:tab pos="241300" algn="l"/>
              </a:tabLst>
            </a:pP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--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-</a:t>
            </a:r>
            <a:r>
              <a:rPr sz="1400" spc="-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OR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-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-</a:t>
            </a:r>
            <a:r>
              <a:rPr sz="14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Anatomy</a:t>
            </a:r>
            <a:r>
              <a:rPr sz="1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1400" spc="-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Physiology</a:t>
            </a:r>
            <a:r>
              <a:rPr sz="1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</a:t>
            </a:r>
            <a:r>
              <a:rPr sz="1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&amp;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II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with</a:t>
            </a:r>
            <a:r>
              <a:rPr sz="1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Lab 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component</a:t>
            </a:r>
            <a:endParaRPr sz="1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3832225"/>
            <a:ext cx="2952750" cy="1751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40864" algn="l"/>
              </a:tabLst>
            </a:pPr>
            <a:r>
              <a:rPr sz="14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First</a:t>
            </a:r>
            <a:r>
              <a:rPr sz="1400" u="sng" spc="-3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 </a:t>
            </a:r>
            <a:r>
              <a:rPr sz="14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(Fall)</a:t>
            </a:r>
            <a:r>
              <a:rPr sz="1400" u="sng" spc="-4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 </a:t>
            </a:r>
            <a:r>
              <a:rPr sz="1400" u="sng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Semester</a:t>
            </a:r>
            <a:r>
              <a:rPr sz="14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	</a:t>
            </a:r>
            <a:endParaRPr sz="140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300"/>
              </a:spcBef>
              <a:buFont typeface="Arial"/>
              <a:buChar char="▪"/>
              <a:tabLst>
                <a:tab pos="240665" algn="l"/>
              </a:tabLst>
            </a:pP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VNSG</a:t>
            </a:r>
            <a:r>
              <a:rPr sz="1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1226</a:t>
            </a:r>
            <a:r>
              <a:rPr sz="1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Gerontology</a:t>
            </a:r>
            <a:endParaRPr sz="140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295"/>
              </a:spcBef>
              <a:buFont typeface="Arial"/>
              <a:buChar char="▪"/>
              <a:tabLst>
                <a:tab pos="240665" algn="l"/>
              </a:tabLst>
            </a:pP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VNSG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1304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Foundations</a:t>
            </a:r>
            <a:r>
              <a:rPr sz="1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14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</a:t>
            </a:r>
            <a:endParaRPr sz="140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295"/>
              </a:spcBef>
              <a:buFont typeface="Arial"/>
              <a:buChar char="▪"/>
              <a:tabLst>
                <a:tab pos="240665" algn="l"/>
              </a:tabLst>
            </a:pP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VNSG</a:t>
            </a:r>
            <a:r>
              <a:rPr sz="1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1502</a:t>
            </a:r>
            <a:r>
              <a:rPr sz="14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Applied</a:t>
            </a:r>
            <a:r>
              <a:rPr sz="1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</a:t>
            </a:r>
            <a:r>
              <a:rPr sz="1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Skills</a:t>
            </a:r>
            <a:r>
              <a:rPr sz="1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</a:t>
            </a:r>
            <a:endParaRPr sz="140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295"/>
              </a:spcBef>
              <a:buFont typeface="Arial"/>
              <a:buChar char="▪"/>
              <a:tabLst>
                <a:tab pos="240665" algn="l"/>
              </a:tabLst>
            </a:pP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VNSG</a:t>
            </a:r>
            <a:r>
              <a:rPr sz="1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1360</a:t>
            </a:r>
            <a:r>
              <a:rPr sz="1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LVN</a:t>
            </a:r>
            <a:r>
              <a:rPr sz="14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Clinical</a:t>
            </a:r>
            <a:r>
              <a:rPr sz="14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Training</a:t>
            </a:r>
            <a:r>
              <a:rPr sz="1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</a:t>
            </a:r>
            <a:endParaRPr sz="1400">
              <a:latin typeface="Franklin Gothic Medium"/>
              <a:cs typeface="Franklin Gothic 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07199" y="1729232"/>
            <a:ext cx="172656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Second</a:t>
            </a:r>
            <a:r>
              <a:rPr sz="1200" u="sng" spc="-2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 </a:t>
            </a:r>
            <a:r>
              <a:rPr sz="12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(Spring)</a:t>
            </a:r>
            <a:r>
              <a:rPr sz="1200" u="sng" spc="-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 </a:t>
            </a:r>
            <a:r>
              <a:rPr sz="1200" u="sng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Semester</a:t>
            </a:r>
            <a:endParaRPr sz="1200">
              <a:latin typeface="Franklin Gothic Medium"/>
              <a:cs typeface="Franklin Gothic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07199" y="2085847"/>
            <a:ext cx="3037840" cy="565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Arial"/>
              <a:buChar char="▪"/>
              <a:tabLst>
                <a:tab pos="240665" algn="l"/>
              </a:tabLst>
            </a:pP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VNSG</a:t>
            </a:r>
            <a:r>
              <a:rPr sz="12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1509</a:t>
            </a:r>
            <a:r>
              <a:rPr sz="12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</a:t>
            </a:r>
            <a:r>
              <a:rPr sz="12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</a:t>
            </a:r>
            <a:r>
              <a:rPr sz="12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Health</a:t>
            </a:r>
            <a:r>
              <a:rPr sz="1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12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Illness</a:t>
            </a:r>
            <a:r>
              <a:rPr sz="12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II</a:t>
            </a:r>
            <a:endParaRPr sz="12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404040"/>
              </a:buClr>
              <a:buFont typeface="Arial"/>
              <a:buChar char="▪"/>
            </a:pPr>
            <a:endParaRPr sz="120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buFont typeface="Arial"/>
              <a:buChar char="▪"/>
              <a:tabLst>
                <a:tab pos="240665" algn="l"/>
              </a:tabLst>
            </a:pP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VNSG</a:t>
            </a:r>
            <a:r>
              <a:rPr sz="1200" spc="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1230</a:t>
            </a:r>
            <a:r>
              <a:rPr sz="12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Maternal-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Neonatal</a:t>
            </a:r>
            <a:r>
              <a:rPr sz="1200" spc="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</a:t>
            </a:r>
            <a:endParaRPr sz="1200">
              <a:latin typeface="Franklin Gothic Medium"/>
              <a:cs typeface="Franklin Gothic 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07199" y="2799079"/>
            <a:ext cx="2510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Arial"/>
              <a:buChar char="▪"/>
              <a:tabLst>
                <a:tab pos="240665" algn="l"/>
              </a:tabLst>
            </a:pP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VNSG</a:t>
            </a:r>
            <a:r>
              <a:rPr sz="12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1238</a:t>
            </a:r>
            <a:r>
              <a:rPr sz="12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Mental</a:t>
            </a:r>
            <a:r>
              <a:rPr sz="12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Health</a:t>
            </a:r>
            <a:r>
              <a:rPr sz="12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</a:t>
            </a:r>
            <a:endParaRPr sz="1200">
              <a:latin typeface="Franklin Gothic Medium"/>
              <a:cs typeface="Franklin Gothic Medi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07199" y="3155696"/>
            <a:ext cx="2505710" cy="565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Arial"/>
              <a:buChar char="▪"/>
              <a:tabLst>
                <a:tab pos="240665" algn="l"/>
              </a:tabLst>
            </a:pP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VNSG</a:t>
            </a:r>
            <a:r>
              <a:rPr sz="12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1361</a:t>
            </a:r>
            <a:r>
              <a:rPr sz="12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LVN</a:t>
            </a:r>
            <a:r>
              <a:rPr sz="12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Clinical</a:t>
            </a:r>
            <a:r>
              <a:rPr sz="1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Training</a:t>
            </a:r>
            <a:r>
              <a:rPr sz="12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II</a:t>
            </a:r>
            <a:endParaRPr sz="12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</a:pPr>
            <a:r>
              <a:rPr sz="12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Second</a:t>
            </a:r>
            <a:r>
              <a:rPr sz="1200" u="sng" spc="-3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 </a:t>
            </a:r>
            <a:r>
              <a:rPr sz="12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Semester</a:t>
            </a:r>
            <a:r>
              <a:rPr sz="1200" u="sng" spc="-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 </a:t>
            </a:r>
            <a:r>
              <a:rPr sz="12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(Spring)</a:t>
            </a:r>
            <a:r>
              <a:rPr sz="1200" u="sng" spc="-4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 </a:t>
            </a:r>
            <a:r>
              <a:rPr sz="1200" u="sng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Minimester</a:t>
            </a:r>
            <a:endParaRPr sz="1200">
              <a:latin typeface="Franklin Gothic Medium"/>
              <a:cs typeface="Franklin Gothic Medi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07199" y="3868928"/>
            <a:ext cx="38093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Arial"/>
              <a:buChar char="▪"/>
              <a:tabLst>
                <a:tab pos="240665" algn="l"/>
              </a:tabLst>
            </a:pP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VNSG</a:t>
            </a:r>
            <a:r>
              <a:rPr sz="12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1219</a:t>
            </a:r>
            <a:r>
              <a:rPr sz="12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Leadership</a:t>
            </a:r>
            <a:r>
              <a:rPr sz="12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12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Professional</a:t>
            </a:r>
            <a:r>
              <a:rPr sz="12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Development</a:t>
            </a:r>
            <a:endParaRPr sz="1200">
              <a:latin typeface="Franklin Gothic Medium"/>
              <a:cs typeface="Franklin Gothic 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07199" y="4225544"/>
            <a:ext cx="25247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Arial"/>
              <a:buChar char="▪"/>
              <a:tabLst>
                <a:tab pos="240665" algn="l"/>
              </a:tabLst>
            </a:pP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VNSG</a:t>
            </a:r>
            <a:r>
              <a:rPr sz="12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1162</a:t>
            </a:r>
            <a:r>
              <a:rPr sz="12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LVN</a:t>
            </a:r>
            <a:r>
              <a:rPr sz="12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Clinical</a:t>
            </a:r>
            <a:r>
              <a:rPr sz="12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Training</a:t>
            </a:r>
            <a:r>
              <a:rPr sz="12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III</a:t>
            </a:r>
            <a:endParaRPr sz="1200">
              <a:latin typeface="Franklin Gothic Medium"/>
              <a:cs typeface="Franklin Gothic Medium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07199" y="4582159"/>
            <a:ext cx="18542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40864" algn="l"/>
              </a:tabLst>
            </a:pPr>
            <a:r>
              <a:rPr sz="12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Third</a:t>
            </a:r>
            <a:r>
              <a:rPr sz="1200" u="sng" spc="-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 </a:t>
            </a:r>
            <a:r>
              <a:rPr sz="12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(Summer)</a:t>
            </a:r>
            <a:r>
              <a:rPr sz="1200" u="sng" spc="-4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 </a:t>
            </a:r>
            <a:r>
              <a:rPr sz="1200" u="sng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Semester</a:t>
            </a:r>
            <a:r>
              <a:rPr sz="12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Franklin Gothic Medium"/>
                <a:cs typeface="Franklin Gothic Medium"/>
              </a:rPr>
              <a:t>	</a:t>
            </a:r>
            <a:endParaRPr sz="1200">
              <a:latin typeface="Franklin Gothic Medium"/>
              <a:cs typeface="Franklin Gothic Medium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07199" y="4938776"/>
            <a:ext cx="30746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Arial"/>
              <a:buChar char="▪"/>
              <a:tabLst>
                <a:tab pos="240665" algn="l"/>
              </a:tabLst>
            </a:pP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VNSG</a:t>
            </a:r>
            <a:r>
              <a:rPr sz="12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2510</a:t>
            </a:r>
            <a:r>
              <a:rPr sz="12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</a:t>
            </a:r>
            <a:r>
              <a:rPr sz="1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</a:t>
            </a:r>
            <a:r>
              <a:rPr sz="12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Health</a:t>
            </a:r>
            <a:r>
              <a:rPr sz="12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12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Illness</a:t>
            </a:r>
            <a:r>
              <a:rPr sz="12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III</a:t>
            </a:r>
            <a:endParaRPr sz="1200">
              <a:latin typeface="Franklin Gothic Medium"/>
              <a:cs typeface="Franklin Gothic Medium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07199" y="5295391"/>
            <a:ext cx="22834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8765" indent="-266065">
              <a:lnSpc>
                <a:spcPct val="100000"/>
              </a:lnSpc>
              <a:spcBef>
                <a:spcPts val="100"/>
              </a:spcBef>
              <a:buFont typeface="Arial"/>
              <a:buChar char="▪"/>
              <a:tabLst>
                <a:tab pos="278765" algn="l"/>
              </a:tabLst>
            </a:pP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VNSG</a:t>
            </a:r>
            <a:r>
              <a:rPr sz="1200" spc="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1334</a:t>
            </a:r>
            <a:r>
              <a:rPr sz="12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Pediatrics</a:t>
            </a:r>
            <a:r>
              <a:rPr sz="1200" spc="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(Hybrid)</a:t>
            </a:r>
            <a:endParaRPr sz="1200">
              <a:latin typeface="Franklin Gothic Medium"/>
              <a:cs typeface="Franklin Gothic Medium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07199" y="5652008"/>
            <a:ext cx="25285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Arial"/>
              <a:buChar char="▪"/>
              <a:tabLst>
                <a:tab pos="240665" algn="l"/>
              </a:tabLst>
            </a:pP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VNSG</a:t>
            </a:r>
            <a:r>
              <a:rPr sz="12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1262</a:t>
            </a:r>
            <a:r>
              <a:rPr sz="12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LVN</a:t>
            </a:r>
            <a:r>
              <a:rPr sz="12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Clinical</a:t>
            </a:r>
            <a:r>
              <a:rPr sz="12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Training</a:t>
            </a:r>
            <a:r>
              <a:rPr sz="12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2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IV</a:t>
            </a:r>
            <a:endParaRPr sz="12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5539" y="186945"/>
            <a:ext cx="6558915" cy="106807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sz="3600" spc="-35" dirty="0"/>
              <a:t>Take</a:t>
            </a:r>
            <a:r>
              <a:rPr sz="3600" spc="-75" dirty="0"/>
              <a:t> </a:t>
            </a:r>
            <a:r>
              <a:rPr sz="3600" dirty="0"/>
              <a:t>the</a:t>
            </a:r>
            <a:r>
              <a:rPr sz="3600" spc="-75" dirty="0"/>
              <a:t> </a:t>
            </a:r>
            <a:r>
              <a:rPr sz="3600" dirty="0"/>
              <a:t>First</a:t>
            </a:r>
            <a:r>
              <a:rPr sz="3600" spc="-65" dirty="0"/>
              <a:t> </a:t>
            </a:r>
            <a:r>
              <a:rPr sz="3600" dirty="0"/>
              <a:t>Step</a:t>
            </a:r>
            <a:r>
              <a:rPr sz="3600" spc="-60" dirty="0"/>
              <a:t> </a:t>
            </a:r>
            <a:r>
              <a:rPr sz="3600" dirty="0"/>
              <a:t>to</a:t>
            </a:r>
            <a:r>
              <a:rPr sz="3600" spc="-85" dirty="0"/>
              <a:t> </a:t>
            </a:r>
            <a:r>
              <a:rPr sz="3600" dirty="0"/>
              <a:t>GC</a:t>
            </a:r>
            <a:r>
              <a:rPr sz="3600" spc="-65" dirty="0"/>
              <a:t> </a:t>
            </a:r>
            <a:r>
              <a:rPr sz="3600" spc="-10" dirty="0"/>
              <a:t>Nursing: </a:t>
            </a:r>
            <a:r>
              <a:rPr sz="3600" dirty="0"/>
              <a:t>Apply</a:t>
            </a:r>
            <a:r>
              <a:rPr sz="3600" spc="-90" dirty="0"/>
              <a:t> </a:t>
            </a:r>
            <a:r>
              <a:rPr sz="3600" dirty="0"/>
              <a:t>to</a:t>
            </a:r>
            <a:r>
              <a:rPr sz="3600" spc="-70" dirty="0"/>
              <a:t> </a:t>
            </a:r>
            <a:r>
              <a:rPr sz="3600" dirty="0"/>
              <a:t>Grayson</a:t>
            </a:r>
            <a:r>
              <a:rPr sz="3600" spc="-75" dirty="0"/>
              <a:t> </a:t>
            </a:r>
            <a:r>
              <a:rPr sz="3600" spc="-10" dirty="0"/>
              <a:t>College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59061" y="1800860"/>
            <a:ext cx="6772275" cy="20599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469265" algn="l"/>
              </a:tabLst>
            </a:pP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Go</a:t>
            </a:r>
            <a:r>
              <a:rPr sz="13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3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spc="-10" dirty="0">
                <a:solidFill>
                  <a:srgbClr val="252525"/>
                </a:solidFill>
                <a:latin typeface="Franklin Gothic Medium"/>
                <a:cs typeface="Franklin Gothic Medium"/>
              </a:rPr>
              <a:t>grayson.edu</a:t>
            </a:r>
            <a:endParaRPr sz="1300">
              <a:latin typeface="Franklin Gothic Medium"/>
              <a:cs typeface="Franklin Gothic Medium"/>
            </a:endParaRPr>
          </a:p>
          <a:p>
            <a:pPr marL="469265" indent="-456565">
              <a:lnSpc>
                <a:spcPct val="100000"/>
              </a:lnSpc>
              <a:spcBef>
                <a:spcPts val="1330"/>
              </a:spcBef>
              <a:buAutoNum type="arabicPeriod"/>
              <a:tabLst>
                <a:tab pos="469265" algn="l"/>
              </a:tabLst>
            </a:pP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Submit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Apply</a:t>
            </a:r>
            <a:r>
              <a:rPr sz="13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Now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application</a:t>
            </a:r>
            <a:endParaRPr sz="1300">
              <a:latin typeface="Franklin Gothic Medium"/>
              <a:cs typeface="Franklin Gothic Medium"/>
            </a:endParaRPr>
          </a:p>
          <a:p>
            <a:pPr marL="469265" indent="-456565">
              <a:lnSpc>
                <a:spcPct val="100000"/>
              </a:lnSpc>
              <a:spcBef>
                <a:spcPts val="1335"/>
              </a:spcBef>
              <a:buAutoNum type="arabicPeriod"/>
              <a:tabLst>
                <a:tab pos="469265" algn="l"/>
              </a:tabLst>
            </a:pPr>
            <a:r>
              <a:rPr sz="13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Activate</a:t>
            </a:r>
            <a:r>
              <a:rPr sz="13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your</a:t>
            </a:r>
            <a:r>
              <a:rPr sz="13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Student</a:t>
            </a:r>
            <a:r>
              <a:rPr sz="13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Account</a:t>
            </a:r>
            <a:r>
              <a:rPr sz="13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13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Review</a:t>
            </a:r>
            <a:r>
              <a:rPr sz="13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your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MyDocuments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tab</a:t>
            </a:r>
            <a:r>
              <a:rPr sz="13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missing</a:t>
            </a:r>
            <a:r>
              <a:rPr sz="13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documents</a:t>
            </a:r>
            <a:endParaRPr sz="1300">
              <a:latin typeface="Franklin Gothic Medium"/>
              <a:cs typeface="Franklin Gothic Medium"/>
            </a:endParaRPr>
          </a:p>
          <a:p>
            <a:pPr marL="469265" indent="-456565">
              <a:lnSpc>
                <a:spcPct val="100000"/>
              </a:lnSpc>
              <a:spcBef>
                <a:spcPts val="1330"/>
              </a:spcBef>
              <a:buAutoNum type="arabicPeriod"/>
              <a:tabLst>
                <a:tab pos="469265" algn="l"/>
              </a:tabLst>
            </a:pP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Submit</a:t>
            </a:r>
            <a:r>
              <a:rPr sz="13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all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Admissions</a:t>
            </a:r>
            <a:r>
              <a:rPr sz="13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Documents</a:t>
            </a:r>
            <a:endParaRPr sz="1300">
              <a:latin typeface="Franklin Gothic Medium"/>
              <a:cs typeface="Franklin Gothic Medium"/>
            </a:endParaRPr>
          </a:p>
          <a:p>
            <a:pPr marL="469265" indent="-456565">
              <a:lnSpc>
                <a:spcPct val="100000"/>
              </a:lnSpc>
              <a:spcBef>
                <a:spcPts val="1330"/>
              </a:spcBef>
              <a:buAutoNum type="arabicPeriod"/>
              <a:tabLst>
                <a:tab pos="469265" algn="l"/>
              </a:tabLst>
            </a:pP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Allow</a:t>
            </a:r>
            <a:r>
              <a:rPr sz="13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13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processing</a:t>
            </a:r>
            <a:r>
              <a:rPr sz="13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time</a:t>
            </a:r>
            <a:endParaRPr sz="1300">
              <a:latin typeface="Franklin Gothic Medium"/>
              <a:cs typeface="Franklin Gothic Medium"/>
            </a:endParaRPr>
          </a:p>
          <a:p>
            <a:pPr marL="469265" indent="-456565">
              <a:lnSpc>
                <a:spcPct val="100000"/>
              </a:lnSpc>
              <a:spcBef>
                <a:spcPts val="1335"/>
              </a:spcBef>
              <a:buAutoNum type="arabicPeriod"/>
              <a:tabLst>
                <a:tab pos="469265" algn="l"/>
              </a:tabLst>
            </a:pP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Receive</a:t>
            </a:r>
            <a:r>
              <a:rPr sz="1300" spc="-8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“Admitted”</a:t>
            </a:r>
            <a:r>
              <a:rPr sz="13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Email</a:t>
            </a:r>
            <a:r>
              <a:rPr sz="13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from</a:t>
            </a:r>
            <a:r>
              <a:rPr sz="13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Admissions</a:t>
            </a:r>
            <a:r>
              <a:rPr sz="13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Office</a:t>
            </a:r>
            <a:endParaRPr sz="13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9042" y="4371847"/>
            <a:ext cx="2023110" cy="13252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Contact</a:t>
            </a:r>
            <a:r>
              <a:rPr sz="13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Information</a:t>
            </a:r>
            <a:endParaRPr sz="130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330"/>
              </a:spcBef>
              <a:buFont typeface="Arial"/>
              <a:buChar char="▪"/>
              <a:tabLst>
                <a:tab pos="240665" algn="l"/>
              </a:tabLst>
            </a:pPr>
            <a:r>
              <a:rPr sz="1300" u="sng" spc="-10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Franklin Gothic Medium"/>
                <a:cs typeface="Franklin Gothic Medium"/>
                <a:hlinkClick r:id="rId2"/>
              </a:rPr>
              <a:t>admissions@grayson.edu</a:t>
            </a:r>
            <a:endParaRPr sz="130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335"/>
              </a:spcBef>
              <a:buFont typeface="Arial"/>
              <a:buChar char="▪"/>
              <a:tabLst>
                <a:tab pos="240665" algn="l"/>
              </a:tabLst>
            </a:pP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903-</a:t>
            </a:r>
            <a:r>
              <a:rPr sz="13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415-</a:t>
            </a:r>
            <a:r>
              <a:rPr sz="13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2596</a:t>
            </a:r>
            <a:endParaRPr sz="130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330"/>
              </a:spcBef>
              <a:buFont typeface="Arial"/>
              <a:buChar char="▪"/>
              <a:tabLst>
                <a:tab pos="240665" algn="l"/>
              </a:tabLst>
            </a:pPr>
            <a:r>
              <a:rPr sz="1300" u="sng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Franklin Gothic Medium"/>
                <a:cs typeface="Franklin Gothic Medium"/>
                <a:hlinkClick r:id="rId3"/>
              </a:rPr>
              <a:t>GC</a:t>
            </a:r>
            <a:r>
              <a:rPr sz="1300" u="sng" spc="-1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Franklin Gothic Medium"/>
                <a:cs typeface="Franklin Gothic Medium"/>
                <a:hlinkClick r:id="rId3"/>
              </a:rPr>
              <a:t> </a:t>
            </a:r>
            <a:r>
              <a:rPr sz="1300" u="sng" spc="-10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Franklin Gothic Medium"/>
                <a:cs typeface="Franklin Gothic Medium"/>
                <a:hlinkClick r:id="rId3"/>
              </a:rPr>
              <a:t>Website</a:t>
            </a:r>
            <a:endParaRPr sz="1300">
              <a:latin typeface="Franklin Gothic Medium"/>
              <a:cs typeface="Franklin Gothic 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9061" y="6208267"/>
            <a:ext cx="66243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During</a:t>
            </a:r>
            <a:r>
              <a:rPr sz="13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Peak</a:t>
            </a:r>
            <a:r>
              <a:rPr sz="13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Registration,</a:t>
            </a:r>
            <a:r>
              <a:rPr sz="13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processing</a:t>
            </a:r>
            <a:r>
              <a:rPr sz="13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time</a:t>
            </a:r>
            <a:r>
              <a:rPr sz="13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can</a:t>
            </a:r>
            <a:r>
              <a:rPr sz="13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take</a:t>
            </a:r>
            <a:r>
              <a:rPr sz="13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several</a:t>
            </a:r>
            <a:r>
              <a:rPr sz="13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business</a:t>
            </a:r>
            <a:r>
              <a:rPr sz="13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days.</a:t>
            </a:r>
            <a:r>
              <a:rPr sz="13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Please</a:t>
            </a:r>
            <a:r>
              <a:rPr sz="13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apply</a:t>
            </a:r>
            <a:r>
              <a:rPr sz="13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3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early!</a:t>
            </a:r>
            <a:endParaRPr sz="13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Application</a:t>
            </a:r>
            <a:r>
              <a:rPr sz="3600" spc="-120" dirty="0"/>
              <a:t> </a:t>
            </a:r>
            <a:r>
              <a:rPr sz="3600" dirty="0"/>
              <a:t>Process</a:t>
            </a:r>
            <a:r>
              <a:rPr sz="3600" spc="-105" dirty="0"/>
              <a:t> </a:t>
            </a:r>
            <a:r>
              <a:rPr sz="3600" dirty="0"/>
              <a:t>for</a:t>
            </a:r>
            <a:r>
              <a:rPr sz="3600" spc="-114" dirty="0"/>
              <a:t> </a:t>
            </a:r>
            <a:r>
              <a:rPr sz="3600" spc="-10" dirty="0"/>
              <a:t>LVN</a:t>
            </a:r>
            <a:r>
              <a:rPr sz="3600" spc="-85" dirty="0"/>
              <a:t> </a:t>
            </a:r>
            <a:r>
              <a:rPr sz="3600" spc="-10" dirty="0"/>
              <a:t>Program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59059" y="2324172"/>
            <a:ext cx="10411460" cy="3509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100"/>
              </a:spcBef>
              <a:buFont typeface="Arial"/>
              <a:buChar char="▪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VN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require</a:t>
            </a:r>
            <a:r>
              <a:rPr sz="24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2-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part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application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process: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buClr>
                <a:srgbClr val="404040"/>
              </a:buClr>
              <a:buFont typeface="Arial"/>
              <a:buChar char="▪"/>
            </a:pP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459"/>
              </a:spcBef>
              <a:buClr>
                <a:srgbClr val="404040"/>
              </a:buClr>
              <a:buFont typeface="Arial"/>
              <a:buChar char="▪"/>
            </a:pPr>
            <a:endParaRPr sz="240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buFont typeface="Arial"/>
              <a:buChar char="▪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1.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Apply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Grayson</a:t>
            </a:r>
            <a:r>
              <a:rPr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</a:t>
            </a:r>
            <a:endParaRPr sz="240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spcBef>
                <a:spcPts val="1510"/>
              </a:spcBef>
              <a:buFont typeface="Arial"/>
              <a:buChar char="▪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2.</a:t>
            </a:r>
            <a:r>
              <a:rPr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Apply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</a:t>
            </a:r>
            <a:r>
              <a:rPr sz="2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buClr>
                <a:srgbClr val="404040"/>
              </a:buClr>
              <a:buFont typeface="Arial"/>
              <a:buChar char="▪"/>
            </a:pP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90"/>
              </a:spcBef>
              <a:buClr>
                <a:srgbClr val="404040"/>
              </a:buClr>
              <a:buFont typeface="Arial"/>
              <a:buChar char="▪"/>
            </a:pPr>
            <a:endParaRPr sz="2400">
              <a:latin typeface="Franklin Gothic Medium"/>
              <a:cs typeface="Franklin Gothic Medium"/>
            </a:endParaRPr>
          </a:p>
          <a:p>
            <a:pPr marL="239395" marR="5080" indent="-227329">
              <a:lnSpc>
                <a:spcPts val="2590"/>
              </a:lnSpc>
              <a:buFont typeface="Arial"/>
              <a:buChar char="▪"/>
              <a:tabLst>
                <a:tab pos="240665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academic</a:t>
            </a:r>
            <a:r>
              <a:rPr sz="24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advising,</a:t>
            </a:r>
            <a:r>
              <a:rPr sz="2400" spc="-8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please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apply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Grayson</a:t>
            </a:r>
            <a:r>
              <a:rPr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connect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with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your 	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assigned</a:t>
            </a:r>
            <a:r>
              <a:rPr sz="2400" spc="-8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Success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Coach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through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your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MyViking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student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account.</a:t>
            </a:r>
            <a:endParaRPr sz="24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127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IMPORTANT</a:t>
            </a:r>
            <a:r>
              <a:rPr sz="3600" spc="-145" dirty="0"/>
              <a:t> </a:t>
            </a:r>
            <a:r>
              <a:rPr sz="3600" spc="-50" dirty="0"/>
              <a:t>DATE</a:t>
            </a:r>
            <a:r>
              <a:rPr sz="3600" spc="-140" dirty="0"/>
              <a:t> </a:t>
            </a:r>
            <a:r>
              <a:rPr sz="3600" dirty="0"/>
              <a:t>TO</a:t>
            </a:r>
            <a:r>
              <a:rPr sz="3600" spc="-130" dirty="0"/>
              <a:t> </a:t>
            </a:r>
            <a:r>
              <a:rPr sz="3600" spc="-10" dirty="0"/>
              <a:t>REMEMBER: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577339" y="2207353"/>
            <a:ext cx="7453630" cy="1673860"/>
          </a:xfrm>
          <a:prstGeom prst="rect">
            <a:avLst/>
          </a:prstGeom>
        </p:spPr>
        <p:txBody>
          <a:bodyPr vert="horz" wrap="square" lIns="0" tIns="179070" rIns="0" bIns="0" rtlCol="0">
            <a:spAutoFit/>
          </a:bodyPr>
          <a:lstStyle/>
          <a:p>
            <a:pPr marL="265430" indent="-227329">
              <a:lnSpc>
                <a:spcPct val="100000"/>
              </a:lnSpc>
              <a:spcBef>
                <a:spcPts val="1410"/>
              </a:spcBef>
              <a:buFont typeface="Arial"/>
              <a:buChar char="▪"/>
              <a:tabLst>
                <a:tab pos="265430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May</a:t>
            </a:r>
            <a:r>
              <a:rPr sz="2400" spc="-8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31</a:t>
            </a:r>
            <a:r>
              <a:rPr sz="2400" spc="-30" baseline="2430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st</a:t>
            </a:r>
            <a:endParaRPr sz="2400" baseline="24305">
              <a:latin typeface="Franklin Gothic Medium"/>
              <a:cs typeface="Franklin Gothic Medium"/>
            </a:endParaRPr>
          </a:p>
          <a:p>
            <a:pPr marL="265430" indent="-227329">
              <a:lnSpc>
                <a:spcPct val="100000"/>
              </a:lnSpc>
              <a:spcBef>
                <a:spcPts val="1410"/>
              </a:spcBef>
              <a:buFont typeface="Arial"/>
              <a:buChar char="▪"/>
              <a:tabLst>
                <a:tab pos="265430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Last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day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submit</a:t>
            </a:r>
            <a:r>
              <a:rPr sz="24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application</a:t>
            </a:r>
            <a:r>
              <a:rPr sz="24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500" i="1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2500" i="1" spc="-8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required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paperwork</a:t>
            </a:r>
            <a:endParaRPr sz="2400">
              <a:latin typeface="Franklin Gothic Medium"/>
              <a:cs typeface="Franklin Gothic Medium"/>
            </a:endParaRPr>
          </a:p>
          <a:p>
            <a:pPr marL="265430" indent="-227329">
              <a:lnSpc>
                <a:spcPct val="100000"/>
              </a:lnSpc>
              <a:spcBef>
                <a:spcPts val="1495"/>
              </a:spcBef>
              <a:buFont typeface="Arial"/>
              <a:buChar char="▪"/>
              <a:tabLst>
                <a:tab pos="265430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Submit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to: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  <a:hlinkClick r:id="rId2"/>
              </a:rPr>
              <a:t>LVN@grayson.edu</a:t>
            </a:r>
            <a:endParaRPr sz="24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Admission</a:t>
            </a:r>
            <a:r>
              <a:rPr sz="3600" spc="-120" dirty="0"/>
              <a:t> </a:t>
            </a:r>
            <a:r>
              <a:rPr sz="3600" spc="-10" dirty="0"/>
              <a:t>Requirements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602739" y="1614933"/>
            <a:ext cx="3627754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1.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Application</a:t>
            </a:r>
            <a:r>
              <a:rPr sz="20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Grayson</a:t>
            </a:r>
            <a:r>
              <a:rPr sz="20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</a:t>
            </a:r>
            <a:endParaRPr sz="20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2739" y="1815798"/>
            <a:ext cx="3667125" cy="1261110"/>
          </a:xfrm>
          <a:prstGeom prst="rect">
            <a:avLst/>
          </a:prstGeom>
        </p:spPr>
        <p:txBody>
          <a:bodyPr vert="horz" wrap="square" lIns="0" tIns="120650" rIns="0" bIns="0" rtlCol="0">
            <a:spAutoFit/>
          </a:bodyPr>
          <a:lstStyle/>
          <a:p>
            <a:pPr marL="469265" indent="-228600">
              <a:lnSpc>
                <a:spcPct val="100000"/>
              </a:lnSpc>
              <a:spcBef>
                <a:spcPts val="950"/>
              </a:spcBef>
              <a:buFont typeface="Arial"/>
              <a:buChar char="▪"/>
              <a:tabLst>
                <a:tab pos="469265" algn="l"/>
              </a:tabLst>
            </a:pP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Online</a:t>
            </a:r>
            <a:r>
              <a:rPr sz="16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at</a:t>
            </a:r>
            <a:r>
              <a:rPr sz="16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Franklin Gothic Medium"/>
                <a:cs typeface="Franklin Gothic Medium"/>
                <a:hlinkClick r:id="rId2"/>
              </a:rPr>
              <a:t>www.grayson.edu</a:t>
            </a:r>
            <a:endParaRPr sz="1600">
              <a:latin typeface="Franklin Gothic Medium"/>
              <a:cs typeface="Franklin Gothic Medium"/>
            </a:endParaRPr>
          </a:p>
          <a:p>
            <a:pPr marL="285750" indent="-273050">
              <a:lnSpc>
                <a:spcPct val="100000"/>
              </a:lnSpc>
              <a:spcBef>
                <a:spcPts val="1075"/>
              </a:spcBef>
              <a:buAutoNum type="arabicPeriod" startAt="2"/>
              <a:tabLst>
                <a:tab pos="285750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Application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VN</a:t>
            </a:r>
            <a:r>
              <a:rPr sz="20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endParaRPr sz="2000">
              <a:latin typeface="Franklin Gothic Medium"/>
              <a:cs typeface="Franklin Gothic Medium"/>
            </a:endParaRPr>
          </a:p>
          <a:p>
            <a:pPr marL="285750" indent="-273050">
              <a:lnSpc>
                <a:spcPct val="100000"/>
              </a:lnSpc>
              <a:spcBef>
                <a:spcPts val="1080"/>
              </a:spcBef>
              <a:buAutoNum type="arabicPeriod" startAt="2"/>
              <a:tabLst>
                <a:tab pos="285750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High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school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or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GED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transcripts:</a:t>
            </a:r>
            <a:endParaRPr sz="2000">
              <a:latin typeface="Franklin Gothic Medium"/>
              <a:cs typeface="Franklin Gothic 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2739" y="3055113"/>
            <a:ext cx="8855710" cy="2931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265" indent="-228600">
              <a:lnSpc>
                <a:spcPct val="100000"/>
              </a:lnSpc>
              <a:spcBef>
                <a:spcPts val="95"/>
              </a:spcBef>
              <a:buFont typeface="Arial"/>
              <a:buChar char="▪"/>
              <a:tabLst>
                <a:tab pos="469265" algn="l"/>
              </a:tabLst>
            </a:pP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Send</a:t>
            </a:r>
            <a:r>
              <a:rPr sz="16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official</a:t>
            </a:r>
            <a:r>
              <a:rPr sz="16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transcripts</a:t>
            </a:r>
            <a:r>
              <a:rPr sz="16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6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Grayson</a:t>
            </a:r>
            <a:r>
              <a:rPr sz="16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</a:t>
            </a:r>
            <a:r>
              <a:rPr sz="16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(to</a:t>
            </a:r>
            <a:r>
              <a:rPr sz="16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Admissions</a:t>
            </a:r>
            <a:r>
              <a:rPr sz="16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Office</a:t>
            </a:r>
            <a:r>
              <a:rPr sz="16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or</a:t>
            </a:r>
            <a:r>
              <a:rPr sz="16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your</a:t>
            </a:r>
            <a:r>
              <a:rPr sz="16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advisor)</a:t>
            </a:r>
            <a:endParaRPr sz="1600">
              <a:latin typeface="Franklin Gothic Medium"/>
              <a:cs typeface="Franklin Gothic Medium"/>
            </a:endParaRPr>
          </a:p>
          <a:p>
            <a:pPr marL="469265" indent="-228600">
              <a:lnSpc>
                <a:spcPct val="100000"/>
              </a:lnSpc>
              <a:spcBef>
                <a:spcPts val="25"/>
              </a:spcBef>
              <a:buFont typeface="Arial"/>
              <a:buChar char="▪"/>
              <a:tabLst>
                <a:tab pos="469265" algn="l"/>
              </a:tabLst>
            </a:pP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Send</a:t>
            </a:r>
            <a:r>
              <a:rPr sz="16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16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copy</a:t>
            </a:r>
            <a:r>
              <a:rPr sz="1600" spc="-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6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6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VN</a:t>
            </a:r>
            <a:r>
              <a:rPr sz="16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r>
              <a:rPr sz="16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assistant</a:t>
            </a:r>
            <a:endParaRPr sz="1600">
              <a:latin typeface="Franklin Gothic Medium"/>
              <a:cs typeface="Franklin Gothic Medium"/>
            </a:endParaRPr>
          </a:p>
          <a:p>
            <a:pPr marL="12700" marR="678180" indent="273050">
              <a:lnSpc>
                <a:spcPct val="70000"/>
              </a:lnSpc>
              <a:spcBef>
                <a:spcPts val="1795"/>
              </a:spcBef>
              <a:buAutoNum type="arabicPeriod" startAt="4"/>
              <a:tabLst>
                <a:tab pos="285750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Completion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TSI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(Texas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Success</a:t>
            </a:r>
            <a:r>
              <a:rPr sz="20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Initiative)</a:t>
            </a:r>
            <a:r>
              <a:rPr sz="20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Assessment,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if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not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taken previously</a:t>
            </a:r>
            <a:endParaRPr sz="2000">
              <a:latin typeface="Franklin Gothic Medium"/>
              <a:cs typeface="Franklin Gothic Medium"/>
            </a:endParaRPr>
          </a:p>
          <a:p>
            <a:pPr marL="469265" lvl="1" indent="-228600">
              <a:lnSpc>
                <a:spcPts val="2160"/>
              </a:lnSpc>
              <a:buFont typeface="Arial"/>
              <a:buChar char="▪"/>
              <a:tabLst>
                <a:tab pos="469265" algn="l"/>
              </a:tabLst>
            </a:pPr>
            <a:r>
              <a:rPr sz="19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Testing</a:t>
            </a:r>
            <a:r>
              <a:rPr sz="19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information</a:t>
            </a:r>
            <a:r>
              <a:rPr sz="1900" spc="-8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may</a:t>
            </a:r>
            <a:r>
              <a:rPr sz="19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</a:t>
            </a:r>
            <a:r>
              <a:rPr sz="19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found</a:t>
            </a:r>
            <a:r>
              <a:rPr sz="19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at</a:t>
            </a:r>
            <a:r>
              <a:rPr sz="19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Franklin Gothic Medium"/>
                <a:cs typeface="Franklin Gothic Medium"/>
                <a:hlinkClick r:id="rId2"/>
              </a:rPr>
              <a:t>http://www.grayson.edu</a:t>
            </a:r>
            <a:endParaRPr sz="1900">
              <a:latin typeface="Franklin Gothic Medium"/>
              <a:cs typeface="Franklin Gothic Medium"/>
            </a:endParaRPr>
          </a:p>
          <a:p>
            <a:pPr marL="469265" lvl="1" indent="-228600">
              <a:lnSpc>
                <a:spcPts val="2195"/>
              </a:lnSpc>
              <a:buFont typeface="Arial"/>
              <a:buChar char="▪"/>
              <a:tabLst>
                <a:tab pos="469265" algn="l"/>
              </a:tabLst>
            </a:pP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Click</a:t>
            </a:r>
            <a:r>
              <a:rPr sz="19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on</a:t>
            </a:r>
            <a:r>
              <a:rPr sz="19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“Getting</a:t>
            </a:r>
            <a:r>
              <a:rPr sz="19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Started”</a:t>
            </a:r>
            <a:r>
              <a:rPr sz="1900" spc="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link,</a:t>
            </a:r>
            <a:r>
              <a:rPr sz="19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then</a:t>
            </a:r>
            <a:r>
              <a:rPr sz="19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click</a:t>
            </a:r>
            <a:r>
              <a:rPr sz="19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on</a:t>
            </a:r>
            <a:r>
              <a:rPr sz="19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“Testing</a:t>
            </a:r>
            <a:r>
              <a:rPr sz="19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19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Assessment”</a:t>
            </a:r>
            <a:endParaRPr sz="1900">
              <a:latin typeface="Franklin Gothic Medium"/>
              <a:cs typeface="Franklin Gothic Medium"/>
            </a:endParaRPr>
          </a:p>
          <a:p>
            <a:pPr marL="469265" lvl="1" indent="-228600">
              <a:lnSpc>
                <a:spcPts val="2240"/>
              </a:lnSpc>
              <a:buFont typeface="Arial"/>
              <a:buChar char="▪"/>
              <a:tabLst>
                <a:tab pos="469265" algn="l"/>
              </a:tabLst>
            </a:pP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This</a:t>
            </a:r>
            <a:r>
              <a:rPr sz="19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is</a:t>
            </a:r>
            <a:r>
              <a:rPr sz="19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required</a:t>
            </a:r>
            <a:r>
              <a:rPr sz="19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19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all</a:t>
            </a:r>
            <a:r>
              <a:rPr sz="19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certificate</a:t>
            </a:r>
            <a:r>
              <a:rPr sz="19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programs</a:t>
            </a:r>
            <a:r>
              <a:rPr sz="19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at</a:t>
            </a:r>
            <a:r>
              <a:rPr sz="19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Grayson</a:t>
            </a:r>
            <a:r>
              <a:rPr sz="19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</a:t>
            </a:r>
            <a:endParaRPr sz="1900">
              <a:latin typeface="Franklin Gothic Medium"/>
              <a:cs typeface="Franklin Gothic Medium"/>
            </a:endParaRPr>
          </a:p>
          <a:p>
            <a:pPr marL="285750" indent="-273050">
              <a:lnSpc>
                <a:spcPts val="2360"/>
              </a:lnSpc>
              <a:spcBef>
                <a:spcPts val="1075"/>
              </a:spcBef>
              <a:buAutoNum type="arabicPeriod" startAt="4"/>
              <a:tabLst>
                <a:tab pos="285750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Transcripts</a:t>
            </a:r>
            <a:endParaRPr sz="2000">
              <a:latin typeface="Franklin Gothic Medium"/>
              <a:cs typeface="Franklin Gothic Medium"/>
            </a:endParaRPr>
          </a:p>
          <a:p>
            <a:pPr marL="469265" marR="5080" lvl="1" indent="-228600">
              <a:lnSpc>
                <a:spcPct val="70000"/>
              </a:lnSpc>
              <a:spcBef>
                <a:spcPts val="645"/>
              </a:spcBef>
              <a:buFont typeface="Arial"/>
              <a:buChar char="▪"/>
              <a:tabLst>
                <a:tab pos="469265" algn="l"/>
              </a:tabLst>
            </a:pP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Send</a:t>
            </a:r>
            <a:r>
              <a:rPr sz="19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official</a:t>
            </a:r>
            <a:r>
              <a:rPr sz="19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transcripts</a:t>
            </a:r>
            <a:r>
              <a:rPr sz="19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from</a:t>
            </a:r>
            <a:r>
              <a:rPr sz="19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all</a:t>
            </a:r>
            <a:r>
              <a:rPr sz="19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other</a:t>
            </a:r>
            <a:r>
              <a:rPr sz="19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colleges</a:t>
            </a:r>
            <a:r>
              <a:rPr sz="19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9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Grayson</a:t>
            </a:r>
            <a:r>
              <a:rPr sz="19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</a:t>
            </a:r>
            <a:r>
              <a:rPr sz="19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(to</a:t>
            </a:r>
            <a:r>
              <a:rPr sz="19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Admissions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Office</a:t>
            </a:r>
            <a:r>
              <a:rPr sz="19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or</a:t>
            </a:r>
            <a:r>
              <a:rPr sz="19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9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your</a:t>
            </a:r>
            <a:r>
              <a:rPr sz="19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advisor)</a:t>
            </a:r>
            <a:endParaRPr sz="19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Admission</a:t>
            </a:r>
            <a:r>
              <a:rPr sz="3600" spc="-135" dirty="0"/>
              <a:t> </a:t>
            </a:r>
            <a:r>
              <a:rPr sz="3600" spc="-10" dirty="0"/>
              <a:t>Requirements</a:t>
            </a:r>
            <a:r>
              <a:rPr sz="3600" spc="-110" dirty="0"/>
              <a:t> </a:t>
            </a:r>
            <a:r>
              <a:rPr sz="3600" spc="-10" dirty="0"/>
              <a:t>(cont.)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602739" y="1777998"/>
            <a:ext cx="9589135" cy="50090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8445" indent="-245745">
              <a:lnSpc>
                <a:spcPct val="100000"/>
              </a:lnSpc>
              <a:spcBef>
                <a:spcPts val="100"/>
              </a:spcBef>
              <a:buAutoNum type="arabicPeriod" startAt="6"/>
              <a:tabLst>
                <a:tab pos="258445" algn="l"/>
              </a:tabLst>
            </a:pP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Completion</a:t>
            </a:r>
            <a:r>
              <a:rPr sz="18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18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lang="en-US"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HESI</a:t>
            </a:r>
            <a:r>
              <a:rPr lang="en-US" sz="18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lang="en-US"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Admission</a:t>
            </a:r>
            <a:r>
              <a:rPr lang="en-US" sz="18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lang="en-US"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Assessment</a:t>
            </a:r>
            <a:r>
              <a:rPr lang="en-US" sz="18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lang="en-US" sz="18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Exam OR NLN NEX Exam (Fall 25 admission only)</a:t>
            </a:r>
            <a:endParaRPr sz="1800" dirty="0">
              <a:latin typeface="Franklin Gothic Medium"/>
              <a:cs typeface="Franklin Gothic Medium"/>
            </a:endParaRPr>
          </a:p>
          <a:p>
            <a:pPr marL="469265" lvl="1" indent="-228600">
              <a:lnSpc>
                <a:spcPct val="100000"/>
              </a:lnSpc>
              <a:spcBef>
                <a:spcPts val="20"/>
              </a:spcBef>
              <a:buFont typeface="Arial"/>
              <a:buChar char="▪"/>
              <a:tabLst>
                <a:tab pos="469265" algn="l"/>
              </a:tabLst>
            </a:pP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Cumulative</a:t>
            </a:r>
            <a:r>
              <a:rPr sz="16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score</a:t>
            </a:r>
            <a:r>
              <a:rPr sz="16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16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75%</a:t>
            </a:r>
            <a:r>
              <a:rPr sz="16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or</a:t>
            </a:r>
            <a:r>
              <a:rPr sz="16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higher</a:t>
            </a:r>
            <a:r>
              <a:rPr lang="en-US"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on HESI</a:t>
            </a:r>
            <a:r>
              <a:rPr sz="16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is</a:t>
            </a:r>
            <a:r>
              <a:rPr sz="16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required</a:t>
            </a:r>
            <a:r>
              <a:rPr sz="16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6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</a:t>
            </a:r>
            <a:r>
              <a:rPr sz="16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considered</a:t>
            </a:r>
            <a:r>
              <a:rPr sz="16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16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6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VN</a:t>
            </a:r>
            <a:r>
              <a:rPr sz="16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r>
              <a:rPr lang="en-US" sz="16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endParaRPr sz="1600" dirty="0">
              <a:latin typeface="Franklin Gothic Medium"/>
              <a:cs typeface="Franklin Gothic Medium"/>
            </a:endParaRPr>
          </a:p>
          <a:p>
            <a:pPr marL="469265" lvl="1" indent="-228600">
              <a:lnSpc>
                <a:spcPct val="100000"/>
              </a:lnSpc>
              <a:spcBef>
                <a:spcPts val="20"/>
              </a:spcBef>
              <a:buFont typeface="Arial"/>
              <a:buChar char="▪"/>
              <a:tabLst>
                <a:tab pos="469265" algn="l"/>
              </a:tabLst>
            </a:pP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HESI</a:t>
            </a:r>
            <a:r>
              <a:rPr sz="16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exam</a:t>
            </a:r>
            <a:r>
              <a:rPr sz="16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must</a:t>
            </a:r>
            <a:r>
              <a:rPr sz="16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</a:t>
            </a:r>
            <a:r>
              <a:rPr sz="16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taken</a:t>
            </a:r>
            <a:r>
              <a:rPr sz="16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i="1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no</a:t>
            </a:r>
            <a:r>
              <a:rPr sz="1600" i="1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i="1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more</a:t>
            </a:r>
            <a:r>
              <a:rPr sz="1600" i="1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i="1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than</a:t>
            </a:r>
            <a:r>
              <a:rPr sz="1600" i="1" spc="-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i="1" dirty="0">
                <a:solidFill>
                  <a:srgbClr val="404040"/>
                </a:solidFill>
                <a:latin typeface="Franklin Gothic Medium"/>
                <a:cs typeface="Franklin Gothic Medium"/>
              </a:rPr>
              <a:t>5</a:t>
            </a:r>
            <a:r>
              <a:rPr sz="1600" i="1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i="1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years</a:t>
            </a:r>
            <a:r>
              <a:rPr sz="1600" i="1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i="1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prior</a:t>
            </a:r>
            <a:r>
              <a:rPr sz="1600" i="1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6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6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start</a:t>
            </a:r>
            <a:r>
              <a:rPr sz="16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16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6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VN</a:t>
            </a:r>
            <a:r>
              <a:rPr sz="16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endParaRPr sz="1600" dirty="0">
              <a:latin typeface="Franklin Gothic Medium"/>
              <a:cs typeface="Franklin Gothic Medium"/>
            </a:endParaRPr>
          </a:p>
          <a:p>
            <a:pPr marL="469265" lvl="1" indent="-228600">
              <a:lnSpc>
                <a:spcPct val="100000"/>
              </a:lnSpc>
              <a:spcBef>
                <a:spcPts val="25"/>
              </a:spcBef>
              <a:buFont typeface="Arial"/>
              <a:buChar char="▪"/>
              <a:tabLst>
                <a:tab pos="469265" algn="l"/>
              </a:tabLst>
            </a:pP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Applicants</a:t>
            </a:r>
            <a:r>
              <a:rPr sz="16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may</a:t>
            </a:r>
            <a:r>
              <a:rPr sz="16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take</a:t>
            </a:r>
            <a:r>
              <a:rPr sz="16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6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HESI</a:t>
            </a:r>
            <a:r>
              <a:rPr sz="16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Admission</a:t>
            </a:r>
            <a:r>
              <a:rPr sz="16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Assessment</a:t>
            </a:r>
            <a:r>
              <a:rPr lang="en-US"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or NLN NEX Exam</a:t>
            </a:r>
            <a:r>
              <a:rPr sz="16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two</a:t>
            </a:r>
            <a:r>
              <a:rPr sz="16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(2)</a:t>
            </a:r>
            <a:r>
              <a:rPr sz="16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times</a:t>
            </a:r>
            <a:r>
              <a:rPr sz="16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</a:t>
            </a:r>
            <a:r>
              <a:rPr sz="16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16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twelve</a:t>
            </a:r>
            <a:r>
              <a:rPr sz="16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(12)</a:t>
            </a:r>
            <a:r>
              <a:rPr sz="16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month</a:t>
            </a:r>
            <a:r>
              <a:rPr sz="16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period.</a:t>
            </a:r>
            <a:r>
              <a:rPr lang="en-US" sz="16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(Note: NLN NEX attempts must be 30 days apart)</a:t>
            </a:r>
            <a:endParaRPr sz="1600" dirty="0">
              <a:latin typeface="Franklin Gothic Medium"/>
              <a:cs typeface="Franklin Gothic Medium"/>
            </a:endParaRPr>
          </a:p>
          <a:p>
            <a:pPr marL="469265" lvl="1" indent="-228600">
              <a:lnSpc>
                <a:spcPct val="100000"/>
              </a:lnSpc>
              <a:spcBef>
                <a:spcPts val="25"/>
              </a:spcBef>
              <a:buFont typeface="Arial"/>
              <a:buChar char="▪"/>
              <a:tabLst>
                <a:tab pos="469265" algn="l"/>
              </a:tabLst>
            </a:pP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Required</a:t>
            </a:r>
            <a:r>
              <a:rPr sz="16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sections:</a:t>
            </a:r>
            <a:r>
              <a:rPr sz="1600" spc="3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Reading,</a:t>
            </a:r>
            <a:r>
              <a:rPr sz="16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Vocabulary,</a:t>
            </a:r>
            <a:r>
              <a:rPr sz="16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Grammar</a:t>
            </a:r>
            <a:r>
              <a:rPr sz="16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16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Math</a:t>
            </a:r>
            <a:r>
              <a:rPr lang="en-US" sz="16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– HESI, Verbal, Science, Math – NLN NEX</a:t>
            </a:r>
          </a:p>
          <a:p>
            <a:pPr marL="469265" lvl="1" indent="-228600">
              <a:lnSpc>
                <a:spcPct val="100000"/>
              </a:lnSpc>
              <a:spcBef>
                <a:spcPts val="25"/>
              </a:spcBef>
              <a:buFont typeface="Arial"/>
              <a:buChar char="▪"/>
              <a:tabLst>
                <a:tab pos="469265" algn="l"/>
              </a:tabLst>
            </a:pPr>
            <a:r>
              <a:rPr lang="en-US" sz="16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Cumulative score of 55% for NLN NEX exam is required to be considered for VN Program </a:t>
            </a:r>
          </a:p>
          <a:p>
            <a:pPr marL="469265" lvl="1" indent="-228600">
              <a:lnSpc>
                <a:spcPct val="100000"/>
              </a:lnSpc>
              <a:spcBef>
                <a:spcPts val="25"/>
              </a:spcBef>
              <a:buFont typeface="Arial"/>
              <a:buChar char="▪"/>
              <a:tabLst>
                <a:tab pos="469265" algn="l"/>
              </a:tabLst>
            </a:pPr>
            <a:r>
              <a:rPr lang="en-US" sz="16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Chemistry and Biology scores will be removed from calculation of Science score on the NLN NEX exam</a:t>
            </a:r>
            <a:endParaRPr sz="1600" dirty="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spcBef>
                <a:spcPts val="1155"/>
              </a:spcBef>
              <a:buAutoNum type="arabicPeriod" startAt="6"/>
              <a:tabLst>
                <a:tab pos="240029" algn="l"/>
              </a:tabLst>
            </a:pP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Documentation</a:t>
            </a:r>
            <a:r>
              <a:rPr sz="18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18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Anatomy</a:t>
            </a:r>
            <a:r>
              <a:rPr sz="18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18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Physiology:</a:t>
            </a:r>
            <a:endParaRPr sz="1800" dirty="0">
              <a:latin typeface="Franklin Gothic Medium"/>
              <a:cs typeface="Franklin Gothic Medium"/>
            </a:endParaRPr>
          </a:p>
          <a:p>
            <a:pPr marL="469265" lvl="1" indent="-228600">
              <a:lnSpc>
                <a:spcPct val="100000"/>
              </a:lnSpc>
              <a:spcBef>
                <a:spcPts val="60"/>
              </a:spcBef>
              <a:buFont typeface="Arial"/>
              <a:buChar char="▪"/>
              <a:tabLst>
                <a:tab pos="469265" algn="l"/>
              </a:tabLst>
            </a:pPr>
            <a:r>
              <a:rPr sz="15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Recommended</a:t>
            </a:r>
            <a:r>
              <a:rPr sz="15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course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is</a:t>
            </a:r>
            <a:r>
              <a:rPr sz="15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BIOL</a:t>
            </a:r>
            <a:r>
              <a:rPr sz="15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2404,</a:t>
            </a:r>
            <a:r>
              <a:rPr sz="15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Survey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Anatomy</a:t>
            </a:r>
            <a:r>
              <a:rPr sz="15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Physiology.</a:t>
            </a:r>
            <a:endParaRPr sz="1500" dirty="0">
              <a:latin typeface="Franklin Gothic Medium"/>
              <a:cs typeface="Franklin Gothic Medium"/>
            </a:endParaRPr>
          </a:p>
          <a:p>
            <a:pPr marL="469265" lvl="1" indent="-228600">
              <a:lnSpc>
                <a:spcPct val="100000"/>
              </a:lnSpc>
              <a:spcBef>
                <a:spcPts val="60"/>
              </a:spcBef>
              <a:buFont typeface="Arial"/>
              <a:buChar char="▪"/>
              <a:tabLst>
                <a:tab pos="469265" algn="l"/>
              </a:tabLst>
            </a:pP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</a:t>
            </a:r>
            <a:r>
              <a:rPr sz="15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lieu</a:t>
            </a:r>
            <a:r>
              <a:rPr sz="15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BIOL</a:t>
            </a:r>
            <a:r>
              <a:rPr sz="15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2404,</a:t>
            </a:r>
            <a:r>
              <a:rPr sz="15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following</a:t>
            </a:r>
            <a:r>
              <a:rPr sz="15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courses</a:t>
            </a:r>
            <a:r>
              <a:rPr sz="15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may</a:t>
            </a:r>
            <a:r>
              <a:rPr sz="15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substituted:</a:t>
            </a:r>
            <a:endParaRPr sz="1500" dirty="0">
              <a:latin typeface="Franklin Gothic Medium"/>
              <a:cs typeface="Franklin Gothic Medium"/>
            </a:endParaRPr>
          </a:p>
          <a:p>
            <a:pPr marL="696595" lvl="2" indent="-180975">
              <a:lnSpc>
                <a:spcPct val="100000"/>
              </a:lnSpc>
              <a:spcBef>
                <a:spcPts val="60"/>
              </a:spcBef>
              <a:buFont typeface="Arial"/>
              <a:buChar char="▪"/>
              <a:tabLst>
                <a:tab pos="696595" algn="l"/>
              </a:tabLst>
            </a:pPr>
            <a:r>
              <a:rPr sz="15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Anatomy</a:t>
            </a:r>
            <a:r>
              <a:rPr sz="15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&amp;</a:t>
            </a:r>
            <a:r>
              <a:rPr sz="15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Physiology</a:t>
            </a:r>
            <a:r>
              <a:rPr sz="15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</a:t>
            </a:r>
            <a:r>
              <a:rPr sz="15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&amp;</a:t>
            </a:r>
            <a:r>
              <a:rPr sz="15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II</a:t>
            </a:r>
            <a:r>
              <a:rPr sz="15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courses</a:t>
            </a:r>
            <a:r>
              <a:rPr sz="15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with</a:t>
            </a:r>
            <a:r>
              <a:rPr sz="15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labs</a:t>
            </a:r>
            <a:r>
              <a:rPr sz="15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(suggested</a:t>
            </a:r>
            <a:r>
              <a:rPr sz="15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if</a:t>
            </a:r>
            <a:r>
              <a:rPr sz="15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</a:t>
            </a:r>
            <a:r>
              <a:rPr sz="15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are</a:t>
            </a:r>
            <a:r>
              <a:rPr sz="15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interested</a:t>
            </a:r>
            <a:r>
              <a:rPr sz="15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</a:t>
            </a:r>
            <a:r>
              <a:rPr sz="15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moving</a:t>
            </a:r>
            <a:r>
              <a:rPr sz="15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on</a:t>
            </a:r>
            <a:r>
              <a:rPr sz="15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RN)</a:t>
            </a:r>
            <a:endParaRPr sz="1500" dirty="0">
              <a:latin typeface="Franklin Gothic Medium"/>
              <a:cs typeface="Franklin Gothic Medium"/>
            </a:endParaRPr>
          </a:p>
          <a:p>
            <a:pPr marL="696595" lvl="2" indent="-180975">
              <a:lnSpc>
                <a:spcPts val="1530"/>
              </a:lnSpc>
              <a:spcBef>
                <a:spcPts val="60"/>
              </a:spcBef>
              <a:buFont typeface="Arial"/>
              <a:buChar char="▪"/>
              <a:tabLst>
                <a:tab pos="696595" algn="l"/>
              </a:tabLst>
            </a:pPr>
            <a:r>
              <a:rPr sz="15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Documented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enrollment</a:t>
            </a:r>
            <a:r>
              <a:rPr sz="15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</a:t>
            </a:r>
            <a:r>
              <a:rPr sz="15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summer</a:t>
            </a:r>
            <a:r>
              <a:rPr sz="15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course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BIOL</a:t>
            </a:r>
            <a:r>
              <a:rPr sz="15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2404</a:t>
            </a:r>
            <a:r>
              <a:rPr sz="15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or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</a:t>
            </a:r>
            <a:r>
              <a:rPr sz="15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&amp;</a:t>
            </a:r>
            <a:r>
              <a:rPr sz="15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</a:t>
            </a:r>
            <a:r>
              <a:rPr sz="15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course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needed</a:t>
            </a:r>
            <a:r>
              <a:rPr sz="15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5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complete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the</a:t>
            </a:r>
            <a:endParaRPr sz="1500" dirty="0">
              <a:latin typeface="Franklin Gothic Medium"/>
              <a:cs typeface="Franklin Gothic Medium"/>
            </a:endParaRPr>
          </a:p>
          <a:p>
            <a:pPr marL="697865">
              <a:lnSpc>
                <a:spcPts val="1260"/>
              </a:lnSpc>
            </a:pP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requirements</a:t>
            </a:r>
            <a:r>
              <a:rPr sz="15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15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15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&amp;</a:t>
            </a:r>
            <a:r>
              <a:rPr sz="15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</a:t>
            </a:r>
            <a:r>
              <a:rPr sz="15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</a:t>
            </a:r>
            <a:r>
              <a:rPr sz="15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&amp;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II</a:t>
            </a:r>
            <a:r>
              <a:rPr sz="15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with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labs</a:t>
            </a:r>
            <a:r>
              <a:rPr sz="15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(Must</a:t>
            </a:r>
            <a:r>
              <a:rPr sz="15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subsequently</a:t>
            </a:r>
            <a:r>
              <a:rPr sz="15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completed</a:t>
            </a:r>
            <a:r>
              <a:rPr sz="15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with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</a:t>
            </a:r>
            <a:r>
              <a:rPr sz="15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or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higher</a:t>
            </a:r>
            <a:r>
              <a:rPr sz="15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grade).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Please</a:t>
            </a:r>
            <a:r>
              <a:rPr sz="15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keep</a:t>
            </a:r>
            <a:endParaRPr sz="1500" dirty="0">
              <a:latin typeface="Franklin Gothic Medium"/>
              <a:cs typeface="Franklin Gothic Medium"/>
            </a:endParaRPr>
          </a:p>
          <a:p>
            <a:pPr marL="697865" marR="5080">
              <a:lnSpc>
                <a:spcPct val="70000"/>
              </a:lnSpc>
              <a:spcBef>
                <a:spcPts val="270"/>
              </a:spcBef>
            </a:pP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</a:t>
            </a:r>
            <a:r>
              <a:rPr sz="15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mind</a:t>
            </a:r>
            <a:r>
              <a:rPr sz="15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that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applicants</a:t>
            </a:r>
            <a:r>
              <a:rPr sz="15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with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prerequisite</a:t>
            </a:r>
            <a:r>
              <a:rPr sz="15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grades</a:t>
            </a:r>
            <a:r>
              <a:rPr sz="15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turned</a:t>
            </a:r>
            <a:r>
              <a:rPr sz="15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</a:t>
            </a:r>
            <a:r>
              <a:rPr sz="15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before</a:t>
            </a:r>
            <a:r>
              <a:rPr sz="15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June</a:t>
            </a:r>
            <a:r>
              <a:rPr sz="15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10th</a:t>
            </a:r>
            <a:r>
              <a:rPr sz="15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will</a:t>
            </a:r>
            <a:r>
              <a:rPr sz="15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</a:t>
            </a:r>
            <a:r>
              <a:rPr sz="15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considered</a:t>
            </a:r>
            <a:r>
              <a:rPr sz="15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15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acceptance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into</a:t>
            </a:r>
            <a:r>
              <a:rPr sz="15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5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r>
              <a:rPr sz="15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first.</a:t>
            </a:r>
            <a:endParaRPr sz="1500" dirty="0">
              <a:latin typeface="Franklin Gothic Medium"/>
              <a:cs typeface="Franklin Gothic Medium"/>
            </a:endParaRPr>
          </a:p>
          <a:p>
            <a:pPr marL="469265" lvl="1" indent="-228600">
              <a:lnSpc>
                <a:spcPct val="100000"/>
              </a:lnSpc>
              <a:spcBef>
                <a:spcPts val="60"/>
              </a:spcBef>
              <a:buFont typeface="Arial"/>
              <a:buChar char="▪"/>
              <a:tabLst>
                <a:tab pos="469265" algn="l"/>
              </a:tabLst>
            </a:pPr>
            <a:r>
              <a:rPr sz="15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Anatomy</a:t>
            </a:r>
            <a:r>
              <a:rPr sz="15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15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Physiology</a:t>
            </a:r>
            <a:r>
              <a:rPr sz="15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courses</a:t>
            </a:r>
            <a:r>
              <a:rPr sz="15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must</a:t>
            </a:r>
            <a:r>
              <a:rPr sz="15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have</a:t>
            </a:r>
            <a:r>
              <a:rPr sz="15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been</a:t>
            </a:r>
            <a:r>
              <a:rPr sz="15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taken</a:t>
            </a:r>
            <a:r>
              <a:rPr sz="15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15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completed</a:t>
            </a:r>
            <a:r>
              <a:rPr sz="15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i="1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within</a:t>
            </a:r>
            <a:r>
              <a:rPr sz="1500" i="1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i="1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500" i="1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i="1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past</a:t>
            </a:r>
            <a:r>
              <a:rPr sz="1500" i="1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i="1" dirty="0">
                <a:solidFill>
                  <a:srgbClr val="404040"/>
                </a:solidFill>
                <a:latin typeface="Franklin Gothic Medium"/>
                <a:cs typeface="Franklin Gothic Medium"/>
              </a:rPr>
              <a:t>5</a:t>
            </a:r>
            <a:r>
              <a:rPr sz="1500" i="1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500" i="1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years</a:t>
            </a:r>
            <a:r>
              <a:rPr sz="15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.</a:t>
            </a:r>
            <a:endParaRPr sz="1500" dirty="0">
              <a:latin typeface="Franklin Gothic Medium"/>
              <a:cs typeface="Franklin Gothic Medium"/>
            </a:endParaRPr>
          </a:p>
          <a:p>
            <a:pPr marL="258445" indent="-245745">
              <a:lnSpc>
                <a:spcPct val="100000"/>
              </a:lnSpc>
              <a:spcBef>
                <a:spcPts val="1155"/>
              </a:spcBef>
              <a:buAutoNum type="arabicPeriod" startAt="6"/>
              <a:tabLst>
                <a:tab pos="258445" algn="l"/>
              </a:tabLst>
            </a:pP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Documentation</a:t>
            </a:r>
            <a:r>
              <a:rPr sz="18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18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Required</a:t>
            </a:r>
            <a:r>
              <a:rPr sz="18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Immunizations:</a:t>
            </a:r>
            <a:endParaRPr sz="1800" dirty="0">
              <a:latin typeface="Franklin Gothic Medium"/>
              <a:cs typeface="Franklin Gothic Medium"/>
            </a:endParaRPr>
          </a:p>
          <a:p>
            <a:pPr marL="469265" marR="93980" lvl="1" indent="-228600">
              <a:lnSpc>
                <a:spcPct val="70000"/>
              </a:lnSpc>
              <a:spcBef>
                <a:spcPts val="595"/>
              </a:spcBef>
              <a:buFont typeface="Arial"/>
              <a:buChar char="▪"/>
              <a:tabLst>
                <a:tab pos="469265" algn="l"/>
              </a:tabLst>
            </a:pP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Documentation</a:t>
            </a:r>
            <a:r>
              <a:rPr sz="16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that</a:t>
            </a:r>
            <a:r>
              <a:rPr sz="16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</a:t>
            </a:r>
            <a:r>
              <a:rPr sz="16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have</a:t>
            </a:r>
            <a:r>
              <a:rPr sz="16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started,</a:t>
            </a:r>
            <a:r>
              <a:rPr sz="16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completed,</a:t>
            </a:r>
            <a:r>
              <a:rPr sz="16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or</a:t>
            </a:r>
            <a:r>
              <a:rPr sz="16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will</a:t>
            </a:r>
            <a:r>
              <a:rPr sz="16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</a:t>
            </a:r>
            <a:r>
              <a:rPr sz="16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able</a:t>
            </a:r>
            <a:r>
              <a:rPr sz="16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6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complete</a:t>
            </a:r>
            <a:r>
              <a:rPr sz="16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all</a:t>
            </a:r>
            <a:r>
              <a:rPr sz="16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required</a:t>
            </a:r>
            <a:r>
              <a:rPr sz="16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immunizations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prior</a:t>
            </a:r>
            <a:r>
              <a:rPr sz="16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6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6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first</a:t>
            </a:r>
            <a:r>
              <a:rPr sz="16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day</a:t>
            </a:r>
            <a:r>
              <a:rPr sz="16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16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class</a:t>
            </a:r>
            <a:r>
              <a:rPr sz="16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</a:t>
            </a:r>
            <a:r>
              <a:rPr sz="16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August.</a:t>
            </a:r>
            <a:r>
              <a:rPr sz="16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Send</a:t>
            </a:r>
            <a:r>
              <a:rPr sz="16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immunizations</a:t>
            </a:r>
            <a:r>
              <a:rPr sz="16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records</a:t>
            </a:r>
            <a:r>
              <a:rPr sz="16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as</a:t>
            </a:r>
            <a:r>
              <a:rPr sz="16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they</a:t>
            </a:r>
            <a:r>
              <a:rPr sz="16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are</a:t>
            </a:r>
            <a:r>
              <a:rPr sz="16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completed.</a:t>
            </a:r>
            <a:endParaRPr sz="1600" dirty="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After</a:t>
            </a:r>
            <a:r>
              <a:rPr sz="3600" spc="-105" dirty="0"/>
              <a:t> </a:t>
            </a:r>
            <a:r>
              <a:rPr sz="3600" dirty="0"/>
              <a:t>Submitting</a:t>
            </a:r>
            <a:r>
              <a:rPr sz="3600" spc="-100" dirty="0"/>
              <a:t> </a:t>
            </a:r>
            <a:r>
              <a:rPr sz="3600" spc="-10" dirty="0"/>
              <a:t>Your</a:t>
            </a:r>
            <a:r>
              <a:rPr sz="3600" spc="-100" dirty="0"/>
              <a:t> </a:t>
            </a:r>
            <a:r>
              <a:rPr sz="3600" dirty="0"/>
              <a:t>VN</a:t>
            </a:r>
            <a:r>
              <a:rPr sz="3600" spc="-95" dirty="0"/>
              <a:t> </a:t>
            </a:r>
            <a:r>
              <a:rPr sz="3600" spc="-10" dirty="0"/>
              <a:t>Application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678939" y="1692046"/>
            <a:ext cx="9392285" cy="2770505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205"/>
              </a:spcBef>
              <a:buChar char="▪"/>
              <a:tabLst>
                <a:tab pos="240665" algn="l"/>
              </a:tabLst>
            </a:pP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Check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your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emails</a:t>
            </a:r>
            <a:r>
              <a:rPr sz="1600" spc="-5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regularly</a:t>
            </a:r>
            <a:r>
              <a:rPr sz="1600" spc="-3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for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updates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and</a:t>
            </a:r>
            <a:r>
              <a:rPr sz="1600" spc="-3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correspondence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regarding</a:t>
            </a:r>
            <a:r>
              <a:rPr sz="1600" spc="-3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program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requirements.</a:t>
            </a:r>
            <a:endParaRPr sz="16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1100"/>
              </a:spcBef>
              <a:buChar char="▪"/>
              <a:tabLst>
                <a:tab pos="240665" algn="l"/>
              </a:tabLst>
            </a:pP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Maintain</a:t>
            </a:r>
            <a:r>
              <a:rPr sz="1600" spc="-4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an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updated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file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–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address,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name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change,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etc.</a:t>
            </a:r>
            <a:endParaRPr sz="1600">
              <a:latin typeface="Arial"/>
              <a:cs typeface="Arial"/>
            </a:endParaRPr>
          </a:p>
          <a:p>
            <a:pPr marL="241300" marR="5080" indent="-228600">
              <a:lnSpc>
                <a:spcPts val="1730"/>
              </a:lnSpc>
              <a:spcBef>
                <a:spcPts val="1320"/>
              </a:spcBef>
              <a:buChar char="▪"/>
              <a:tabLst>
                <a:tab pos="241300" algn="l"/>
              </a:tabLst>
            </a:pP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Applicants</a:t>
            </a:r>
            <a:r>
              <a:rPr sz="1600" spc="-5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should</a:t>
            </a:r>
            <a:r>
              <a:rPr sz="1600" spc="-5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not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expect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reminders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for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missing</a:t>
            </a:r>
            <a:r>
              <a:rPr sz="1600" spc="-5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documents</a:t>
            </a:r>
            <a:r>
              <a:rPr sz="1600" spc="-3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at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any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point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throughout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the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application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period,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these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will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not</a:t>
            </a:r>
            <a:r>
              <a:rPr sz="1600" spc="-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be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provided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due</a:t>
            </a:r>
            <a:r>
              <a:rPr sz="1600" spc="-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to</a:t>
            </a:r>
            <a:r>
              <a:rPr sz="1600" spc="-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high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volume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of</a:t>
            </a:r>
            <a:r>
              <a:rPr sz="1600" spc="-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applicants.</a:t>
            </a:r>
            <a:endParaRPr sz="1600">
              <a:latin typeface="Arial"/>
              <a:cs typeface="Arial"/>
            </a:endParaRPr>
          </a:p>
          <a:p>
            <a:pPr marL="241300" marR="234950" indent="-228600">
              <a:lnSpc>
                <a:spcPts val="1730"/>
              </a:lnSpc>
              <a:spcBef>
                <a:spcPts val="1305"/>
              </a:spcBef>
              <a:buChar char="▪"/>
              <a:tabLst>
                <a:tab pos="241300" algn="l"/>
              </a:tabLst>
            </a:pP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Applicants</a:t>
            </a:r>
            <a:r>
              <a:rPr sz="1600" spc="-5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must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ensure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any</a:t>
            </a:r>
            <a:r>
              <a:rPr sz="1600" spc="-3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documents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submitted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to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our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office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have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been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received</a:t>
            </a:r>
            <a:r>
              <a:rPr sz="1600" spc="-5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before</a:t>
            </a:r>
            <a:r>
              <a:rPr sz="1600" spc="-1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pertinent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deadlines.</a:t>
            </a:r>
            <a:r>
              <a:rPr sz="1600" spc="-8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The</a:t>
            </a:r>
            <a:r>
              <a:rPr sz="1600" spc="-1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Nursing</a:t>
            </a:r>
            <a:r>
              <a:rPr sz="1600" spc="-3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Department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is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not</a:t>
            </a:r>
            <a:r>
              <a:rPr sz="1600" spc="-3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responsible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for</a:t>
            </a:r>
            <a:r>
              <a:rPr sz="1600" spc="-1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lost</a:t>
            </a:r>
            <a:r>
              <a:rPr sz="1600" spc="-3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or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late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submissions.</a:t>
            </a:r>
            <a:endParaRPr sz="16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1075"/>
              </a:spcBef>
              <a:buChar char="▪"/>
              <a:tabLst>
                <a:tab pos="240665" algn="l"/>
              </a:tabLst>
            </a:pP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</a:t>
            </a:r>
            <a:r>
              <a:rPr sz="1600" spc="-11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1-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2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business</a:t>
            </a:r>
            <a:r>
              <a:rPr sz="1600" spc="-5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day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confirmation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email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reply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is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always</a:t>
            </a:r>
            <a:r>
              <a:rPr sz="1600" spc="-1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sent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to</a:t>
            </a:r>
            <a:r>
              <a:rPr sz="1600" spc="-2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applicants</a:t>
            </a:r>
            <a:r>
              <a:rPr sz="1600" spc="-4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after</a:t>
            </a:r>
            <a:r>
              <a:rPr sz="1600" spc="-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they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submit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documents.</a:t>
            </a:r>
            <a:endParaRPr sz="16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1105"/>
              </a:spcBef>
              <a:buChar char="▪"/>
              <a:tabLst>
                <a:tab pos="240665" algn="l"/>
              </a:tabLst>
            </a:pP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Begin</a:t>
            </a:r>
            <a:r>
              <a:rPr sz="1600" spc="-5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background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check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process</a:t>
            </a:r>
            <a:r>
              <a:rPr sz="1600" spc="-3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for</a:t>
            </a:r>
            <a:r>
              <a:rPr sz="1600" spc="-5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spc="-30" dirty="0">
                <a:solidFill>
                  <a:srgbClr val="434343"/>
                </a:solidFill>
                <a:latin typeface="Arial"/>
                <a:cs typeface="Arial"/>
              </a:rPr>
              <a:t>Texas</a:t>
            </a:r>
            <a:r>
              <a:rPr sz="1600" spc="-1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Board</a:t>
            </a:r>
            <a:r>
              <a:rPr sz="1600" spc="-4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34343"/>
                </a:solidFill>
                <a:latin typeface="Arial"/>
                <a:cs typeface="Arial"/>
              </a:rPr>
              <a:t>of</a:t>
            </a:r>
            <a:r>
              <a:rPr sz="1600" spc="-25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434343"/>
                </a:solidFill>
                <a:latin typeface="Arial"/>
                <a:cs typeface="Arial"/>
              </a:rPr>
              <a:t>Nursing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Background</a:t>
            </a:r>
            <a:r>
              <a:rPr sz="3600" spc="-45" dirty="0"/>
              <a:t> </a:t>
            </a:r>
            <a:r>
              <a:rPr sz="3600" dirty="0"/>
              <a:t>Check</a:t>
            </a:r>
            <a:r>
              <a:rPr sz="3600" spc="-60" dirty="0"/>
              <a:t> </a:t>
            </a:r>
            <a:r>
              <a:rPr sz="3600" dirty="0"/>
              <a:t>Process</a:t>
            </a:r>
            <a:r>
              <a:rPr sz="3600" spc="-45" dirty="0"/>
              <a:t> </a:t>
            </a:r>
            <a:r>
              <a:rPr sz="3600" dirty="0"/>
              <a:t>for</a:t>
            </a:r>
            <a:r>
              <a:rPr sz="3600" spc="-70" dirty="0"/>
              <a:t> </a:t>
            </a:r>
            <a:r>
              <a:rPr sz="3600" dirty="0"/>
              <a:t>VN</a:t>
            </a:r>
            <a:r>
              <a:rPr sz="3600" spc="-50" dirty="0"/>
              <a:t> </a:t>
            </a:r>
            <a:r>
              <a:rPr sz="3600" spc="-10" dirty="0"/>
              <a:t>Program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1895348"/>
            <a:ext cx="10434955" cy="42995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354965" algn="l"/>
              </a:tabLst>
            </a:pP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Your</a:t>
            </a:r>
            <a:r>
              <a:rPr sz="1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Application</a:t>
            </a:r>
            <a:r>
              <a:rPr sz="1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is</a:t>
            </a:r>
            <a:r>
              <a:rPr sz="1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processed</a:t>
            </a:r>
            <a:r>
              <a:rPr sz="1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by</a:t>
            </a:r>
            <a:r>
              <a:rPr sz="1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Grayson</a:t>
            </a:r>
            <a:r>
              <a:rPr sz="1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</a:t>
            </a:r>
            <a:r>
              <a:rPr sz="1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</a:t>
            </a:r>
            <a:r>
              <a:rPr sz="1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endParaRPr sz="1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555"/>
              </a:spcBef>
              <a:buClr>
                <a:srgbClr val="404040"/>
              </a:buClr>
              <a:buFont typeface="Franklin Gothic Medium"/>
              <a:buAutoNum type="arabicPeriod"/>
            </a:pPr>
            <a:endParaRPr sz="1400">
              <a:latin typeface="Franklin Gothic Medium"/>
              <a:cs typeface="Franklin Gothic Medium"/>
            </a:endParaRPr>
          </a:p>
          <a:p>
            <a:pPr marL="354965" indent="-342265">
              <a:lnSpc>
                <a:spcPct val="100000"/>
              </a:lnSpc>
              <a:buAutoNum type="arabicPeriod"/>
              <a:tabLst>
                <a:tab pos="354965" algn="l"/>
              </a:tabLst>
            </a:pP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Your</a:t>
            </a:r>
            <a:r>
              <a:rPr sz="1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Information</a:t>
            </a:r>
            <a:r>
              <a:rPr sz="1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is</a:t>
            </a:r>
            <a:r>
              <a:rPr sz="1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sent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400" spc="-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Board</a:t>
            </a:r>
            <a:r>
              <a:rPr sz="1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1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</a:t>
            </a:r>
            <a:r>
              <a:rPr sz="1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(BON)</a:t>
            </a:r>
            <a:endParaRPr sz="1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555"/>
              </a:spcBef>
              <a:buClr>
                <a:srgbClr val="404040"/>
              </a:buClr>
              <a:buFont typeface="Franklin Gothic Medium"/>
              <a:buAutoNum type="arabicPeriod"/>
            </a:pPr>
            <a:endParaRPr sz="1400">
              <a:latin typeface="Franklin Gothic Medium"/>
              <a:cs typeface="Franklin Gothic Medium"/>
            </a:endParaRPr>
          </a:p>
          <a:p>
            <a:pPr marL="354965" indent="-342265">
              <a:lnSpc>
                <a:spcPct val="100000"/>
              </a:lnSpc>
              <a:buAutoNum type="arabicPeriod"/>
              <a:tabLst>
                <a:tab pos="354965" algn="l"/>
              </a:tabLst>
            </a:pP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BON</a:t>
            </a:r>
            <a:r>
              <a:rPr sz="1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will</a:t>
            </a:r>
            <a:r>
              <a:rPr sz="1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process</a:t>
            </a:r>
            <a:r>
              <a:rPr sz="1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your</a:t>
            </a:r>
            <a:r>
              <a:rPr sz="1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information</a:t>
            </a:r>
            <a:r>
              <a:rPr sz="1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(2-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4</a:t>
            </a:r>
            <a:r>
              <a:rPr sz="1400" spc="-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Weeks) and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decide</a:t>
            </a:r>
            <a:r>
              <a:rPr sz="1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if</a:t>
            </a:r>
            <a:r>
              <a:rPr sz="1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</a:t>
            </a:r>
            <a:r>
              <a:rPr sz="1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need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</a:t>
            </a:r>
            <a:r>
              <a:rPr sz="1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fingerprinted</a:t>
            </a:r>
            <a:endParaRPr sz="1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555"/>
              </a:spcBef>
              <a:buClr>
                <a:srgbClr val="404040"/>
              </a:buClr>
              <a:buFont typeface="Franklin Gothic Medium"/>
              <a:buAutoNum type="arabicPeriod"/>
            </a:pPr>
            <a:endParaRPr sz="1400">
              <a:latin typeface="Franklin Gothic Medium"/>
              <a:cs typeface="Franklin Gothic Medium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4965" algn="l"/>
              </a:tabLst>
            </a:pP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If</a:t>
            </a:r>
            <a:r>
              <a:rPr sz="1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selected</a:t>
            </a:r>
            <a:r>
              <a:rPr sz="1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1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fingerprinting</a:t>
            </a:r>
            <a:r>
              <a:rPr sz="1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IDENTOGO</a:t>
            </a:r>
            <a:r>
              <a:rPr sz="1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will</a:t>
            </a:r>
            <a:r>
              <a:rPr sz="1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send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</a:t>
            </a:r>
            <a:r>
              <a:rPr sz="1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email</a:t>
            </a:r>
            <a:r>
              <a:rPr sz="1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1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</a:t>
            </a:r>
            <a:r>
              <a:rPr sz="14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appointment,</a:t>
            </a:r>
            <a:r>
              <a:rPr sz="1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if</a:t>
            </a:r>
            <a:r>
              <a:rPr sz="1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not,</a:t>
            </a:r>
            <a:r>
              <a:rPr sz="1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skip</a:t>
            </a:r>
            <a:r>
              <a:rPr sz="1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step</a:t>
            </a:r>
            <a:r>
              <a:rPr sz="1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6</a:t>
            </a:r>
            <a:endParaRPr sz="1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10"/>
              </a:spcBef>
              <a:buClr>
                <a:srgbClr val="404040"/>
              </a:buClr>
              <a:buFont typeface="Franklin Gothic Medium"/>
              <a:buAutoNum type="arabicPeriod"/>
            </a:pPr>
            <a:endParaRPr sz="1400">
              <a:latin typeface="Franklin Gothic Medium"/>
              <a:cs typeface="Franklin Gothic Medium"/>
            </a:endParaRPr>
          </a:p>
          <a:p>
            <a:pPr marL="354965" marR="5080" indent="-342900">
              <a:lnSpc>
                <a:spcPct val="180000"/>
              </a:lnSpc>
              <a:buAutoNum type="arabicPeriod"/>
              <a:tabLst>
                <a:tab pos="354965" algn="l"/>
              </a:tabLst>
            </a:pP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After</a:t>
            </a:r>
            <a:r>
              <a:rPr sz="1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your</a:t>
            </a:r>
            <a:r>
              <a:rPr sz="1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fingerprinting</a:t>
            </a:r>
            <a:r>
              <a:rPr sz="1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appointment,</a:t>
            </a:r>
            <a:r>
              <a:rPr sz="1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your</a:t>
            </a:r>
            <a:r>
              <a:rPr sz="1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information</a:t>
            </a:r>
            <a:r>
              <a:rPr sz="1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is</a:t>
            </a:r>
            <a:r>
              <a:rPr sz="1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sent back</a:t>
            </a:r>
            <a:r>
              <a:rPr sz="1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400" spc="-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BON</a:t>
            </a:r>
            <a:r>
              <a:rPr sz="1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1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processing</a:t>
            </a:r>
            <a:r>
              <a:rPr sz="1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(up</a:t>
            </a:r>
            <a:r>
              <a:rPr sz="1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8</a:t>
            </a:r>
            <a:r>
              <a:rPr sz="14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weeks</a:t>
            </a:r>
            <a:r>
              <a:rPr sz="1400" spc="-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or</a:t>
            </a:r>
            <a:r>
              <a:rPr sz="1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longer</a:t>
            </a:r>
            <a:r>
              <a:rPr sz="1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depending</a:t>
            </a:r>
            <a:r>
              <a:rPr sz="1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on 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record)</a:t>
            </a:r>
            <a:endParaRPr sz="1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555"/>
              </a:spcBef>
              <a:buClr>
                <a:srgbClr val="404040"/>
              </a:buClr>
              <a:buFont typeface="Franklin Gothic Medium"/>
              <a:buAutoNum type="arabicPeriod"/>
            </a:pPr>
            <a:endParaRPr sz="1400">
              <a:latin typeface="Franklin Gothic Medium"/>
              <a:cs typeface="Franklin Gothic Medium"/>
            </a:endParaRPr>
          </a:p>
          <a:p>
            <a:pPr marL="354965" indent="-342265">
              <a:lnSpc>
                <a:spcPct val="100000"/>
              </a:lnSpc>
              <a:buAutoNum type="arabicPeriod"/>
              <a:tabLst>
                <a:tab pos="354965" algn="l"/>
              </a:tabLst>
            </a:pP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BON</a:t>
            </a:r>
            <a:r>
              <a:rPr sz="1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will</a:t>
            </a:r>
            <a:r>
              <a:rPr sz="1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mail</a:t>
            </a:r>
            <a:r>
              <a:rPr sz="1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clearance</a:t>
            </a:r>
            <a:r>
              <a:rPr sz="1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documents</a:t>
            </a:r>
            <a:r>
              <a:rPr sz="1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</a:t>
            </a:r>
            <a:r>
              <a:rPr sz="1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1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4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NCLEX</a:t>
            </a:r>
            <a:r>
              <a:rPr sz="1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Exam</a:t>
            </a:r>
            <a:endParaRPr sz="1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560"/>
              </a:spcBef>
              <a:buClr>
                <a:srgbClr val="404040"/>
              </a:buClr>
              <a:buFont typeface="Franklin Gothic Medium"/>
              <a:buAutoNum type="arabicPeriod"/>
            </a:pPr>
            <a:endParaRPr sz="1400">
              <a:latin typeface="Franklin Gothic Medium"/>
              <a:cs typeface="Franklin Gothic Medium"/>
            </a:endParaRPr>
          </a:p>
          <a:p>
            <a:pPr marL="354965" indent="-342265">
              <a:lnSpc>
                <a:spcPct val="100000"/>
              </a:lnSpc>
              <a:buAutoNum type="arabicPeriod"/>
              <a:tabLst>
                <a:tab pos="354965" algn="l"/>
              </a:tabLst>
            </a:pP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</a:t>
            </a:r>
            <a:r>
              <a:rPr sz="1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must</a:t>
            </a:r>
            <a:r>
              <a:rPr sz="1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submit</a:t>
            </a:r>
            <a:r>
              <a:rPr sz="1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clearance</a:t>
            </a:r>
            <a:r>
              <a:rPr sz="1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documents</a:t>
            </a:r>
            <a:r>
              <a:rPr sz="1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</a:t>
            </a:r>
            <a:r>
              <a:rPr sz="1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Department</a:t>
            </a:r>
            <a:r>
              <a:rPr sz="1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add</a:t>
            </a:r>
            <a:r>
              <a:rPr sz="1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your</a:t>
            </a:r>
            <a:r>
              <a:rPr sz="1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file.</a:t>
            </a:r>
            <a:endParaRPr sz="14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Selection</a:t>
            </a:r>
            <a:r>
              <a:rPr sz="3600" spc="-55" dirty="0"/>
              <a:t> </a:t>
            </a:r>
            <a:r>
              <a:rPr sz="3600" spc="-10" dirty="0"/>
              <a:t>Process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42372" y="1662175"/>
            <a:ext cx="10057130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"/>
              <a:buChar char="▪"/>
              <a:tabLst>
                <a:tab pos="241300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Applicants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with</a:t>
            </a:r>
            <a:r>
              <a:rPr sz="2000" spc="-8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complete</a:t>
            </a:r>
            <a:r>
              <a:rPr sz="20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files</a:t>
            </a:r>
            <a:r>
              <a:rPr sz="20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will</a:t>
            </a:r>
            <a:r>
              <a:rPr sz="20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</a:t>
            </a:r>
            <a:r>
              <a:rPr sz="20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evaluated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20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ranked</a:t>
            </a:r>
            <a:r>
              <a:rPr sz="20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20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selection</a:t>
            </a:r>
            <a:endParaRPr sz="2000" dirty="0">
              <a:latin typeface="Franklin Gothic Medium"/>
              <a:cs typeface="Franklin Gothic Medium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766589"/>
              </p:ext>
            </p:extLst>
          </p:nvPr>
        </p:nvGraphicFramePr>
        <p:xfrm>
          <a:off x="2432050" y="1982134"/>
          <a:ext cx="5725160" cy="4266266"/>
        </p:xfrm>
        <a:graphic>
          <a:graphicData uri="http://schemas.openxmlformats.org/drawingml/2006/table">
            <a:tbl>
              <a:tblPr firstRow="1" lastRow="1" bandRow="1">
                <a:tableStyleId>{2D5ABB26-0587-4C30-8999-92F81FD0307C}</a:tableStyleId>
              </a:tblPr>
              <a:tblGrid>
                <a:gridCol w="2862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2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4503">
                <a:tc>
                  <a:txBody>
                    <a:bodyPr/>
                    <a:lstStyle/>
                    <a:p>
                      <a:pPr marL="68580">
                        <a:lnSpc>
                          <a:spcPts val="1580"/>
                        </a:lnSpc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Criteria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580"/>
                        </a:lnSpc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Points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8750">
                <a:tc>
                  <a:txBody>
                    <a:bodyPr/>
                    <a:lstStyle/>
                    <a:p>
                      <a:pPr marL="68580">
                        <a:lnSpc>
                          <a:spcPts val="1590"/>
                        </a:lnSpc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Admissions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Test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Cumulative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Score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590"/>
                        </a:lnSpc>
                      </a:pPr>
                      <a:r>
                        <a:rPr lang="en-US" sz="1100" spc="-10" dirty="0" err="1">
                          <a:latin typeface="Calibri"/>
                          <a:cs typeface="Calibri"/>
                        </a:rPr>
                        <a:t>Hesi</a:t>
                      </a:r>
                      <a:endParaRPr lang="en-US" sz="1100" spc="-10" dirty="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ts val="1590"/>
                        </a:lnSpc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89.6-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100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3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points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79.6-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89.5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points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74.5-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79.5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point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&lt;74.5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ineligible</a:t>
                      </a:r>
                      <a:endParaRPr lang="en-US" sz="1100" spc="-10" dirty="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lang="en-US" sz="1100" spc="-10" dirty="0">
                          <a:latin typeface="Calibri"/>
                          <a:cs typeface="Calibri"/>
                        </a:rPr>
                        <a:t>NLN NEX</a:t>
                      </a: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lang="en-US" sz="1100" spc="-10" dirty="0">
                          <a:latin typeface="Calibri"/>
                          <a:cs typeface="Calibri"/>
                        </a:rPr>
                        <a:t>66 and &gt; = 3 points</a:t>
                      </a: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lang="en-US" sz="1100" spc="-10" dirty="0">
                          <a:latin typeface="Calibri"/>
                          <a:cs typeface="Calibri"/>
                        </a:rPr>
                        <a:t>61-65 = 2 points</a:t>
                      </a: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lang="en-US" sz="1100" spc="-10" dirty="0">
                          <a:latin typeface="Calibri"/>
                          <a:cs typeface="Calibri"/>
                        </a:rPr>
                        <a:t>55-60 = 1 point</a:t>
                      </a: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lang="en-US" sz="1100" spc="-10" dirty="0">
                          <a:latin typeface="Calibri"/>
                          <a:cs typeface="Calibri"/>
                        </a:rPr>
                        <a:t>&lt;55 = ineligible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1703">
                <a:tc>
                  <a:txBody>
                    <a:bodyPr/>
                    <a:lstStyle/>
                    <a:p>
                      <a:pPr marL="68580">
                        <a:lnSpc>
                          <a:spcPts val="159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Science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Courses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BIOL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2404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or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 marR="162560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BIOL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2401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or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BIOL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2301/2101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59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points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7945" marR="1942464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points </a:t>
                      </a:r>
                      <a:endParaRPr lang="en-US" sz="1100" spc="-10" dirty="0">
                        <a:latin typeface="Calibri"/>
                        <a:cs typeface="Calibri"/>
                      </a:endParaRPr>
                    </a:p>
                    <a:p>
                      <a:pPr marL="67945" marR="1942464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C=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point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Below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ineligible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366">
                <a:tc>
                  <a:txBody>
                    <a:bodyPr/>
                    <a:lstStyle/>
                    <a:p>
                      <a:pPr marL="68580">
                        <a:lnSpc>
                          <a:spcPts val="1595"/>
                        </a:lnSpc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Residency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GC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Service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Area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9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point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018">
                <a:tc>
                  <a:txBody>
                    <a:bodyPr/>
                    <a:lstStyle/>
                    <a:p>
                      <a:pPr marL="68580" algn="just">
                        <a:lnSpc>
                          <a:spcPts val="159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Employment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proof</a:t>
                      </a:r>
                      <a:r>
                        <a:rPr sz="11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employment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 marR="163195" algn="just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CNA,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PCT,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CCMA,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graduate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GC</a:t>
                      </a:r>
                      <a:r>
                        <a:rPr sz="11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Continuing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Education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Healthcare Course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9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point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9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9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Max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points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LVN</a:t>
            </a:r>
            <a:r>
              <a:rPr sz="3600" spc="-95" dirty="0"/>
              <a:t> </a:t>
            </a:r>
            <a:r>
              <a:rPr sz="3600" dirty="0"/>
              <a:t>-</a:t>
            </a:r>
            <a:r>
              <a:rPr sz="3600" spc="-95" dirty="0"/>
              <a:t> </a:t>
            </a:r>
            <a:r>
              <a:rPr sz="3600" dirty="0"/>
              <a:t>Contact</a:t>
            </a:r>
            <a:r>
              <a:rPr sz="3600" spc="-90" dirty="0"/>
              <a:t> </a:t>
            </a:r>
            <a:r>
              <a:rPr sz="3600" spc="-35" dirty="0"/>
              <a:t>Us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602739" y="1767797"/>
            <a:ext cx="8054975" cy="213233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480"/>
              </a:spcBef>
              <a:buFont typeface="Arial"/>
              <a:buChar char="▪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General</a:t>
            </a:r>
            <a:r>
              <a:rPr sz="24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Questions</a:t>
            </a:r>
            <a:endParaRPr sz="2400">
              <a:latin typeface="Franklin Gothic Medium"/>
              <a:cs typeface="Franklin Gothic Medium"/>
            </a:endParaRPr>
          </a:p>
          <a:p>
            <a:pPr marL="469265" lvl="1" indent="-228600">
              <a:lnSpc>
                <a:spcPct val="100000"/>
              </a:lnSpc>
              <a:spcBef>
                <a:spcPts val="345"/>
              </a:spcBef>
              <a:buFont typeface="Arial"/>
              <a:buChar char="▪"/>
              <a:tabLst>
                <a:tab pos="469265" algn="l"/>
                <a:tab pos="1355090" algn="l"/>
              </a:tabLst>
            </a:pPr>
            <a:r>
              <a:rPr sz="2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Email: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	</a:t>
            </a:r>
            <a:r>
              <a:rPr sz="2200" u="sng" spc="-10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lvn@grayson.edu</a:t>
            </a:r>
            <a:endParaRPr sz="2200">
              <a:latin typeface="Franklin Gothic Medium"/>
              <a:cs typeface="Franklin Gothic Medium"/>
            </a:endParaRPr>
          </a:p>
          <a:p>
            <a:pPr lvl="1">
              <a:lnSpc>
                <a:spcPct val="100000"/>
              </a:lnSpc>
              <a:spcBef>
                <a:spcPts val="1985"/>
              </a:spcBef>
              <a:buClr>
                <a:srgbClr val="404040"/>
              </a:buClr>
              <a:buFont typeface="Arial"/>
              <a:buChar char="▪"/>
            </a:pPr>
            <a:endParaRPr sz="220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buFont typeface="Arial"/>
              <a:buChar char="▪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Academic</a:t>
            </a:r>
            <a:r>
              <a:rPr sz="24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Advising</a:t>
            </a:r>
            <a:r>
              <a:rPr sz="2400" spc="-9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-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Registration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–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Courses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–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Transfer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Work</a:t>
            </a:r>
            <a:endParaRPr sz="2400">
              <a:latin typeface="Franklin Gothic Medium"/>
              <a:cs typeface="Franklin Gothic Medium"/>
            </a:endParaRPr>
          </a:p>
          <a:p>
            <a:pPr marL="469265" lvl="1" indent="-228600">
              <a:lnSpc>
                <a:spcPct val="100000"/>
              </a:lnSpc>
              <a:spcBef>
                <a:spcPts val="340"/>
              </a:spcBef>
              <a:buFont typeface="Arial"/>
              <a:buChar char="▪"/>
              <a:tabLst>
                <a:tab pos="469265" algn="l"/>
              </a:tabLst>
            </a:pP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Contact</a:t>
            </a:r>
            <a:r>
              <a:rPr sz="22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your</a:t>
            </a:r>
            <a:r>
              <a:rPr sz="2200" spc="-8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Success</a:t>
            </a:r>
            <a:r>
              <a:rPr sz="22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Coach</a:t>
            </a:r>
            <a:endParaRPr sz="22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5539" y="4104988"/>
            <a:ext cx="579882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/>
              <a:t>RN</a:t>
            </a:r>
            <a:r>
              <a:rPr sz="5400" spc="-50" dirty="0"/>
              <a:t> </a:t>
            </a:r>
            <a:r>
              <a:rPr sz="5400" dirty="0"/>
              <a:t>to</a:t>
            </a:r>
            <a:r>
              <a:rPr sz="5400" spc="-80" dirty="0"/>
              <a:t> </a:t>
            </a:r>
            <a:r>
              <a:rPr sz="5400" dirty="0"/>
              <a:t>BSN</a:t>
            </a:r>
            <a:r>
              <a:rPr sz="5400" spc="-45" dirty="0"/>
              <a:t> </a:t>
            </a:r>
            <a:r>
              <a:rPr sz="5400" spc="-10" dirty="0"/>
              <a:t>Program</a:t>
            </a:r>
            <a:endParaRPr sz="5400"/>
          </a:p>
        </p:txBody>
      </p:sp>
    </p:spTree>
  </p:cSld>
  <p:clrMapOvr>
    <a:masterClrMapping/>
  </p:clrMapOvr>
  <p:transition spd="med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RN-</a:t>
            </a:r>
            <a:r>
              <a:rPr sz="3600" dirty="0"/>
              <a:t>BSN</a:t>
            </a:r>
            <a:r>
              <a:rPr sz="3600" spc="-90" dirty="0"/>
              <a:t> </a:t>
            </a:r>
            <a:r>
              <a:rPr sz="3600" dirty="0"/>
              <a:t>Program</a:t>
            </a:r>
            <a:r>
              <a:rPr sz="3600" spc="-80" dirty="0"/>
              <a:t> </a:t>
            </a:r>
            <a:r>
              <a:rPr sz="3600" spc="-10" dirty="0"/>
              <a:t>Overview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602739" y="1624075"/>
            <a:ext cx="7908290" cy="4507644"/>
          </a:xfrm>
          <a:prstGeom prst="rect">
            <a:avLst/>
          </a:prstGeom>
        </p:spPr>
        <p:txBody>
          <a:bodyPr vert="horz" wrap="square" lIns="0" tIns="20447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1610"/>
              </a:spcBef>
              <a:buFont typeface="Arial"/>
              <a:buChar char="▪"/>
              <a:tabLst>
                <a:tab pos="240029" algn="l"/>
              </a:tabLst>
            </a:pPr>
            <a:r>
              <a:rPr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Post-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licensure,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online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endParaRPr sz="2400" dirty="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spcBef>
                <a:spcPts val="1510"/>
              </a:spcBef>
              <a:buFont typeface="Arial"/>
              <a:buChar char="▪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Designed</a:t>
            </a:r>
            <a:r>
              <a:rPr sz="2400" spc="-8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working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RN</a:t>
            </a:r>
            <a:endParaRPr lang="en-US" sz="2400" spc="-25" dirty="0">
              <a:solidFill>
                <a:srgbClr val="404040"/>
              </a:solidFill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spcBef>
                <a:spcPts val="1510"/>
              </a:spcBef>
              <a:buFont typeface="Arial"/>
              <a:buChar char="▪"/>
              <a:tabLst>
                <a:tab pos="240029" algn="l"/>
              </a:tabLst>
            </a:pPr>
            <a:r>
              <a:rPr lang="en-US"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Online program</a:t>
            </a:r>
            <a:endParaRPr sz="2400" dirty="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spcBef>
                <a:spcPts val="1515"/>
              </a:spcBef>
              <a:buFont typeface="Arial"/>
              <a:buChar char="▪"/>
              <a:tabLst>
                <a:tab pos="240029" algn="l"/>
              </a:tabLst>
            </a:pPr>
            <a:r>
              <a:rPr sz="2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8-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week</a:t>
            </a:r>
            <a:r>
              <a:rPr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lang="en-US" sz="24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 16-week courses</a:t>
            </a:r>
            <a:endParaRPr sz="2400" dirty="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spcBef>
                <a:spcPts val="1515"/>
              </a:spcBef>
              <a:buFont typeface="Arial"/>
              <a:buChar char="▪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Focus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is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on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continued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development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RN</a:t>
            </a:r>
            <a:endParaRPr sz="2400" dirty="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spcBef>
                <a:spcPts val="1510"/>
              </a:spcBef>
              <a:buFont typeface="Arial"/>
              <a:buChar char="▪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Accredited</a:t>
            </a:r>
            <a:r>
              <a:rPr sz="2400" spc="-114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endParaRPr sz="2400" dirty="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spcBef>
                <a:spcPts val="1510"/>
              </a:spcBef>
              <a:buFont typeface="Arial"/>
              <a:buChar char="▪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Pay</a:t>
            </a:r>
            <a:r>
              <a:rPr sz="2400" spc="-8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community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</a:t>
            </a:r>
            <a:r>
              <a:rPr sz="24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tuition,</a:t>
            </a:r>
            <a:r>
              <a:rPr sz="24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saving</a:t>
            </a:r>
            <a:r>
              <a:rPr sz="2400" spc="-8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thousands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2400" spc="-8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dollars</a:t>
            </a:r>
            <a:endParaRPr sz="2400" dirty="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spcBef>
                <a:spcPts val="1515"/>
              </a:spcBef>
              <a:buFont typeface="Arial"/>
              <a:buChar char="▪"/>
              <a:tabLst>
                <a:tab pos="240029" algn="l"/>
              </a:tabLst>
            </a:pP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Transition</a:t>
            </a:r>
            <a:r>
              <a:rPr sz="24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easily</a:t>
            </a:r>
            <a:r>
              <a:rPr sz="2400" spc="-9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into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graduate</a:t>
            </a:r>
            <a:r>
              <a:rPr sz="2400" spc="-8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r>
              <a:rPr sz="2400" spc="-9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with</a:t>
            </a:r>
            <a:r>
              <a:rPr sz="24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BSN</a:t>
            </a:r>
            <a:endParaRPr sz="2400" dirty="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5539" y="186945"/>
            <a:ext cx="4895215" cy="106807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sz="3600" dirty="0"/>
              <a:t>Grayson</a:t>
            </a:r>
            <a:r>
              <a:rPr sz="3600" spc="-105" dirty="0"/>
              <a:t> </a:t>
            </a:r>
            <a:r>
              <a:rPr sz="3600" dirty="0"/>
              <a:t>College</a:t>
            </a:r>
            <a:r>
              <a:rPr sz="3600" spc="-105" dirty="0"/>
              <a:t> </a:t>
            </a:r>
            <a:r>
              <a:rPr sz="3600" spc="-10" dirty="0"/>
              <a:t>Nursing: </a:t>
            </a:r>
            <a:r>
              <a:rPr sz="3600" dirty="0"/>
              <a:t>Our</a:t>
            </a:r>
            <a:r>
              <a:rPr sz="3600" spc="-25" dirty="0"/>
              <a:t> </a:t>
            </a:r>
            <a:r>
              <a:rPr sz="3600" spc="-10" dirty="0"/>
              <a:t>Programs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59061" y="2275870"/>
            <a:ext cx="8655050" cy="362585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480"/>
              </a:spcBef>
              <a:buFont typeface="Arial"/>
              <a:buChar char="▪"/>
              <a:tabLst>
                <a:tab pos="240029" algn="l"/>
              </a:tabLst>
            </a:pP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Vocational</a:t>
            </a:r>
            <a:r>
              <a:rPr sz="2400" spc="-8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</a:t>
            </a:r>
            <a:r>
              <a:rPr sz="2400" spc="-8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(LVN)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Certificate</a:t>
            </a:r>
            <a:endParaRPr sz="2400">
              <a:latin typeface="Franklin Gothic Medium"/>
              <a:cs typeface="Franklin Gothic Medium"/>
            </a:endParaRPr>
          </a:p>
          <a:p>
            <a:pPr marL="469900" lvl="1" indent="-228600">
              <a:lnSpc>
                <a:spcPct val="100000"/>
              </a:lnSpc>
              <a:spcBef>
                <a:spcPts val="345"/>
              </a:spcBef>
              <a:buClr>
                <a:srgbClr val="404040"/>
              </a:buClr>
              <a:buFont typeface="Arial"/>
              <a:buChar char="▪"/>
              <a:tabLst>
                <a:tab pos="469900" algn="l"/>
              </a:tabLst>
            </a:pPr>
            <a:r>
              <a:rPr sz="2200" u="sng" spc="-10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lvn@grayson.edu</a:t>
            </a:r>
            <a:endParaRPr sz="220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spcBef>
                <a:spcPts val="1500"/>
              </a:spcBef>
              <a:buFont typeface="Arial"/>
              <a:buChar char="▪"/>
              <a:tabLst>
                <a:tab pos="240029" algn="l"/>
              </a:tabLst>
            </a:pP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Transitional</a:t>
            </a:r>
            <a:r>
              <a:rPr sz="24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Entry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(LVN-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RN)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Bridge</a:t>
            </a:r>
            <a:r>
              <a:rPr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A.A.S</a:t>
            </a:r>
            <a:endParaRPr sz="2400">
              <a:latin typeface="Franklin Gothic Medium"/>
              <a:cs typeface="Franklin Gothic Medium"/>
            </a:endParaRPr>
          </a:p>
          <a:p>
            <a:pPr marL="469900" lvl="1" indent="-228600">
              <a:lnSpc>
                <a:spcPct val="100000"/>
              </a:lnSpc>
              <a:spcBef>
                <a:spcPts val="345"/>
              </a:spcBef>
              <a:buClr>
                <a:srgbClr val="404040"/>
              </a:buClr>
              <a:buFont typeface="Arial"/>
              <a:buChar char="▪"/>
              <a:tabLst>
                <a:tab pos="469900" algn="l"/>
              </a:tabLst>
            </a:pPr>
            <a:r>
              <a:rPr sz="2200" u="sng" spc="-10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3"/>
              </a:rPr>
              <a:t>nursing@grayson.edu</a:t>
            </a:r>
            <a:endParaRPr sz="220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spcBef>
                <a:spcPts val="1505"/>
              </a:spcBef>
              <a:buFont typeface="Arial"/>
              <a:buChar char="▪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Associate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Degree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(RN)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A.A.S</a:t>
            </a:r>
            <a:endParaRPr sz="2400">
              <a:latin typeface="Franklin Gothic Medium"/>
              <a:cs typeface="Franklin Gothic Medium"/>
            </a:endParaRPr>
          </a:p>
          <a:p>
            <a:pPr marL="469900" lvl="1" indent="-228600">
              <a:lnSpc>
                <a:spcPct val="100000"/>
              </a:lnSpc>
              <a:spcBef>
                <a:spcPts val="345"/>
              </a:spcBef>
              <a:buClr>
                <a:srgbClr val="404040"/>
              </a:buClr>
              <a:buFont typeface="Arial"/>
              <a:buChar char="▪"/>
              <a:tabLst>
                <a:tab pos="469900" algn="l"/>
              </a:tabLst>
            </a:pPr>
            <a:r>
              <a:rPr sz="2200" u="sng" spc="-10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3"/>
              </a:rPr>
              <a:t>nursing@grayson.edu</a:t>
            </a:r>
            <a:endParaRPr sz="220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spcBef>
                <a:spcPts val="1505"/>
              </a:spcBef>
              <a:buFont typeface="Arial"/>
              <a:buChar char="▪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Bachelor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2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Science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(RN-BSN)</a:t>
            </a:r>
            <a:r>
              <a:rPr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–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Post-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Licensure</a:t>
            </a:r>
            <a:r>
              <a:rPr sz="2400" spc="-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endParaRPr sz="2400">
              <a:latin typeface="Franklin Gothic Medium"/>
              <a:cs typeface="Franklin Gothic Medium"/>
            </a:endParaRPr>
          </a:p>
          <a:p>
            <a:pPr marL="469265" lvl="1" indent="-227965">
              <a:lnSpc>
                <a:spcPct val="100000"/>
              </a:lnSpc>
              <a:spcBef>
                <a:spcPts val="340"/>
              </a:spcBef>
              <a:buClr>
                <a:srgbClr val="404040"/>
              </a:buClr>
              <a:buFont typeface="Arial"/>
              <a:buChar char="▪"/>
              <a:tabLst>
                <a:tab pos="469265" algn="l"/>
              </a:tabLst>
            </a:pPr>
            <a:r>
              <a:rPr sz="2200" u="sng" spc="-10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4"/>
              </a:rPr>
              <a:t>rn-bsn@grayson.edu</a:t>
            </a:r>
            <a:endParaRPr sz="22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Admission</a:t>
            </a:r>
            <a:r>
              <a:rPr sz="3600" spc="-95" dirty="0"/>
              <a:t> </a:t>
            </a:r>
            <a:r>
              <a:rPr sz="3600" dirty="0"/>
              <a:t>Eligibility</a:t>
            </a:r>
            <a:r>
              <a:rPr sz="3600" spc="-95" dirty="0"/>
              <a:t> </a:t>
            </a:r>
            <a:r>
              <a:rPr sz="3600" spc="-10" dirty="0"/>
              <a:t>Criteria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602739" y="1816098"/>
            <a:ext cx="8667115" cy="277576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39395" marR="5080" indent="-227329">
              <a:lnSpc>
                <a:spcPts val="2590"/>
              </a:lnSpc>
              <a:spcBef>
                <a:spcPts val="425"/>
              </a:spcBef>
              <a:buFont typeface="Arial"/>
              <a:buChar char="▪"/>
              <a:tabLst>
                <a:tab pos="240665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Completion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application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submission</a:t>
            </a:r>
            <a:r>
              <a:rPr sz="24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all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 	transcripts</a:t>
            </a:r>
            <a:endParaRPr sz="2400" dirty="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spcBef>
                <a:spcPts val="1475"/>
              </a:spcBef>
              <a:buFont typeface="Arial"/>
              <a:buChar char="▪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Cumulative</a:t>
            </a:r>
            <a:r>
              <a:rPr sz="24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</a:t>
            </a:r>
            <a:r>
              <a:rPr sz="2400" spc="-8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GPA</a:t>
            </a:r>
            <a:r>
              <a:rPr sz="2400" spc="-9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24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2.5</a:t>
            </a:r>
            <a:endParaRPr lang="en-US" sz="2400" spc="-25" dirty="0">
              <a:solidFill>
                <a:srgbClr val="404040"/>
              </a:solidFill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spcBef>
                <a:spcPts val="1475"/>
              </a:spcBef>
              <a:buFont typeface="Arial"/>
              <a:buChar char="▪"/>
              <a:tabLst>
                <a:tab pos="240029" algn="l"/>
              </a:tabLst>
            </a:pPr>
            <a:r>
              <a:rPr lang="en-US"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Graduate of a Texas BON approved ADN program or nationally accredited ADN program</a:t>
            </a:r>
            <a:endParaRPr sz="2400" dirty="0">
              <a:latin typeface="Franklin Gothic Medium"/>
              <a:cs typeface="Franklin Gothic Medium"/>
            </a:endParaRPr>
          </a:p>
          <a:p>
            <a:pPr marL="240029" indent="-227329">
              <a:lnSpc>
                <a:spcPct val="100000"/>
              </a:lnSpc>
              <a:spcBef>
                <a:spcPts val="1515"/>
              </a:spcBef>
              <a:buFont typeface="Arial"/>
              <a:buChar char="▪"/>
              <a:tabLst>
                <a:tab pos="240029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Proof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current,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unencumbered</a:t>
            </a:r>
            <a:r>
              <a:rPr sz="24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licensure</a:t>
            </a:r>
            <a:r>
              <a:rPr sz="24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as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Registered</a:t>
            </a:r>
            <a:r>
              <a:rPr sz="2400" spc="-9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Nurse</a:t>
            </a:r>
            <a:endParaRPr sz="2400" dirty="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Admission</a:t>
            </a:r>
            <a:r>
              <a:rPr sz="3600" spc="-120" dirty="0"/>
              <a:t> </a:t>
            </a:r>
            <a:r>
              <a:rPr sz="3600" spc="-10" dirty="0"/>
              <a:t>Requirements/Process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374139" y="1820543"/>
            <a:ext cx="4378960" cy="3869649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41300" marR="753110" indent="-228600">
              <a:lnSpc>
                <a:spcPts val="2160"/>
              </a:lnSpc>
              <a:spcBef>
                <a:spcPts val="375"/>
              </a:spcBef>
              <a:buFont typeface="Arial"/>
              <a:buChar char="▪"/>
              <a:tabLst>
                <a:tab pos="241300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Application</a:t>
            </a:r>
            <a:r>
              <a:rPr sz="2000" spc="-9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0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Grayson</a:t>
            </a:r>
            <a:r>
              <a:rPr sz="20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College.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(Online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at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u="sng" spc="-10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www.grayson.edu</a:t>
            </a:r>
            <a:r>
              <a:rPr sz="2000" u="none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.).</a:t>
            </a:r>
            <a:endParaRPr sz="2000" dirty="0">
              <a:latin typeface="Franklin Gothic Medium"/>
              <a:cs typeface="Franklin Gothic Medium"/>
            </a:endParaRPr>
          </a:p>
          <a:p>
            <a:pPr marL="469265" marR="5080" lvl="1" indent="-182880">
              <a:lnSpc>
                <a:spcPts val="1939"/>
              </a:lnSpc>
              <a:spcBef>
                <a:spcPts val="610"/>
              </a:spcBef>
              <a:buFont typeface="Arial"/>
              <a:buChar char="▪"/>
              <a:tabLst>
                <a:tab pos="469265" algn="l"/>
              </a:tabLst>
            </a:pP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It</a:t>
            </a:r>
            <a:r>
              <a:rPr sz="18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is</a:t>
            </a:r>
            <a:r>
              <a:rPr sz="18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recommended</a:t>
            </a:r>
            <a:r>
              <a:rPr sz="18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that</a:t>
            </a:r>
            <a:r>
              <a:rPr sz="18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</a:t>
            </a:r>
            <a:r>
              <a:rPr sz="18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apply</a:t>
            </a:r>
            <a:r>
              <a:rPr sz="18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8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</a:t>
            </a:r>
            <a:r>
              <a:rPr sz="18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first</a:t>
            </a:r>
            <a:r>
              <a:rPr sz="18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18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avoid</a:t>
            </a:r>
            <a:r>
              <a:rPr sz="18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any</a:t>
            </a:r>
            <a:r>
              <a:rPr sz="18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delays</a:t>
            </a:r>
            <a:r>
              <a:rPr sz="18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registration</a:t>
            </a:r>
            <a:r>
              <a:rPr sz="18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if</a:t>
            </a:r>
            <a:r>
              <a:rPr sz="18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accepted</a:t>
            </a:r>
            <a:r>
              <a:rPr sz="18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into</a:t>
            </a:r>
            <a:r>
              <a:rPr sz="18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8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 program.</a:t>
            </a:r>
            <a:endParaRPr sz="1800" dirty="0">
              <a:latin typeface="Franklin Gothic Medium"/>
              <a:cs typeface="Franklin Gothic Medium"/>
            </a:endParaRPr>
          </a:p>
          <a:p>
            <a:pPr marL="241300" marR="152400" indent="-228600">
              <a:lnSpc>
                <a:spcPts val="2160"/>
              </a:lnSpc>
              <a:spcBef>
                <a:spcPts val="605"/>
              </a:spcBef>
              <a:buFont typeface="Arial"/>
              <a:buChar char="▪"/>
              <a:tabLst>
                <a:tab pos="241300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Completion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Health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Science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Division</a:t>
            </a:r>
            <a:r>
              <a:rPr sz="20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Application</a:t>
            </a:r>
            <a:r>
              <a:rPr sz="2000" spc="-8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Admission</a:t>
            </a:r>
            <a:r>
              <a:rPr sz="2000" spc="-8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0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RN-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BSN</a:t>
            </a:r>
            <a:r>
              <a:rPr sz="20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endParaRPr lang="en-US" sz="2000" spc="-10" dirty="0">
              <a:solidFill>
                <a:srgbClr val="404040"/>
              </a:solidFill>
              <a:latin typeface="Franklin Gothic Medium"/>
              <a:cs typeface="Franklin Gothic Medium"/>
            </a:endParaRPr>
          </a:p>
          <a:p>
            <a:pPr marL="241300" marR="152400" indent="-228600">
              <a:lnSpc>
                <a:spcPts val="2160"/>
              </a:lnSpc>
              <a:spcBef>
                <a:spcPts val="605"/>
              </a:spcBef>
              <a:buFont typeface="Arial"/>
              <a:buChar char="▪"/>
              <a:tabLst>
                <a:tab pos="241300" algn="l"/>
              </a:tabLst>
            </a:pPr>
            <a:r>
              <a:rPr lang="en-US"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Completion</a:t>
            </a:r>
            <a:r>
              <a:rPr lang="en-US"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lang="en-US"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lang="en-US"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lang="en-US"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lang="en-US"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lang="en-US"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Verification </a:t>
            </a:r>
            <a:r>
              <a:rPr lang="en-US"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Statement</a:t>
            </a:r>
            <a:r>
              <a:rPr lang="en-US" sz="20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lang="en-US"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form,</a:t>
            </a:r>
            <a:r>
              <a:rPr lang="en-US"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lang="en-US"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Credit</a:t>
            </a:r>
            <a:r>
              <a:rPr lang="en-US" sz="20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lang="en-US"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Award</a:t>
            </a:r>
            <a:r>
              <a:rPr lang="en-US" sz="2000" spc="-8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lang="en-US"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Policy </a:t>
            </a:r>
            <a:r>
              <a:rPr lang="en-US"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form,</a:t>
            </a:r>
            <a:r>
              <a:rPr lang="en-US"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lang="en-US"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lang="en-US"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lang="en-US"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lang="en-US"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lang="en-US"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Major</a:t>
            </a:r>
            <a:r>
              <a:rPr lang="en-US"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lang="en-US"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Change</a:t>
            </a:r>
            <a:r>
              <a:rPr lang="en-US"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lang="en-US" sz="20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form</a:t>
            </a:r>
            <a:endParaRPr lang="en-US" sz="2000" dirty="0">
              <a:latin typeface="Franklin Gothic Medium"/>
              <a:cs typeface="Franklin Gothic Medium"/>
            </a:endParaRPr>
          </a:p>
          <a:p>
            <a:pPr marL="241300" marR="152400" indent="-228600">
              <a:lnSpc>
                <a:spcPts val="2160"/>
              </a:lnSpc>
              <a:spcBef>
                <a:spcPts val="605"/>
              </a:spcBef>
              <a:buFont typeface="Arial"/>
              <a:buChar char="▪"/>
              <a:tabLst>
                <a:tab pos="241300" algn="l"/>
              </a:tabLst>
            </a:pPr>
            <a:endParaRPr sz="2000" dirty="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31940" y="1820543"/>
            <a:ext cx="4394835" cy="419025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41300" marR="5080" indent="-228600">
              <a:lnSpc>
                <a:spcPts val="2160"/>
              </a:lnSpc>
              <a:spcBef>
                <a:spcPts val="600"/>
              </a:spcBef>
              <a:buFont typeface="Arial"/>
              <a:buChar char="▪"/>
              <a:tabLst>
                <a:tab pos="241300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</a:t>
            </a:r>
            <a:r>
              <a:rPr sz="2000" spc="-7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GPA</a:t>
            </a:r>
            <a:r>
              <a:rPr sz="20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(cumulative)</a:t>
            </a:r>
            <a:r>
              <a:rPr sz="2000" spc="-8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minimum</a:t>
            </a:r>
            <a:r>
              <a:rPr sz="20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 </a:t>
            </a:r>
            <a:r>
              <a:rPr sz="20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2.5.</a:t>
            </a:r>
            <a:endParaRPr sz="2000" dirty="0">
              <a:latin typeface="Franklin Gothic Medium"/>
              <a:cs typeface="Franklin Gothic Medium"/>
            </a:endParaRPr>
          </a:p>
          <a:p>
            <a:pPr marL="469900" marR="211454" lvl="1" indent="-182880">
              <a:lnSpc>
                <a:spcPts val="1939"/>
              </a:lnSpc>
              <a:spcBef>
                <a:spcPts val="610"/>
              </a:spcBef>
              <a:buFont typeface="Arial"/>
              <a:buChar char="▪"/>
              <a:tabLst>
                <a:tab pos="469900" algn="l"/>
              </a:tabLst>
            </a:pP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If</a:t>
            </a:r>
            <a:r>
              <a:rPr sz="18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8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cumulative</a:t>
            </a:r>
            <a:r>
              <a:rPr sz="18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GPA</a:t>
            </a:r>
            <a:r>
              <a:rPr sz="18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is</a:t>
            </a:r>
            <a:r>
              <a:rPr sz="18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less</a:t>
            </a:r>
            <a:r>
              <a:rPr sz="18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than</a:t>
            </a:r>
            <a:r>
              <a:rPr sz="18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2.5,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18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applicant</a:t>
            </a:r>
            <a:r>
              <a:rPr sz="18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must</a:t>
            </a:r>
            <a:r>
              <a:rPr sz="18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submit</a:t>
            </a:r>
            <a:r>
              <a:rPr sz="18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18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written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request</a:t>
            </a:r>
            <a:r>
              <a:rPr sz="18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18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18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waiver</a:t>
            </a:r>
            <a:endParaRPr sz="1800" dirty="0">
              <a:latin typeface="Franklin Gothic Medium"/>
              <a:cs typeface="Franklin Gothic Medium"/>
            </a:endParaRPr>
          </a:p>
          <a:p>
            <a:pPr marL="241300" marR="464184" indent="-228600">
              <a:lnSpc>
                <a:spcPts val="2160"/>
              </a:lnSpc>
              <a:spcBef>
                <a:spcPts val="600"/>
              </a:spcBef>
              <a:buFont typeface="Arial"/>
              <a:buChar char="▪"/>
              <a:tabLst>
                <a:tab pos="241300" algn="l"/>
              </a:tabLst>
            </a:pPr>
            <a:r>
              <a:rPr lang="en-US"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Graduate of Texas BON approved ADN program or nationally accredited ADN Program</a:t>
            </a:r>
          </a:p>
          <a:p>
            <a:pPr marL="241300" marR="464184" indent="-228600">
              <a:lnSpc>
                <a:spcPts val="2160"/>
              </a:lnSpc>
              <a:spcBef>
                <a:spcPts val="600"/>
              </a:spcBef>
              <a:buFont typeface="Arial"/>
              <a:buChar char="▪"/>
              <a:tabLst>
                <a:tab pos="241300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Current,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unencumbered</a:t>
            </a:r>
            <a:r>
              <a:rPr sz="20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license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practice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as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Registered</a:t>
            </a:r>
            <a:r>
              <a:rPr sz="20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Nurse</a:t>
            </a:r>
            <a:endParaRPr sz="2000" dirty="0">
              <a:latin typeface="Franklin Gothic Medium"/>
              <a:cs typeface="Franklin Gothic Medium"/>
            </a:endParaRPr>
          </a:p>
          <a:p>
            <a:pPr marL="241300" marR="186690" indent="-228600">
              <a:lnSpc>
                <a:spcPts val="2160"/>
              </a:lnSpc>
              <a:spcBef>
                <a:spcPts val="600"/>
              </a:spcBef>
              <a:buFont typeface="Arial"/>
              <a:buChar char="▪"/>
              <a:tabLst>
                <a:tab pos="241300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Must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able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meet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immunization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requirements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all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other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requirements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practicum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facility,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prior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completing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practicum</a:t>
            </a:r>
            <a:r>
              <a:rPr sz="20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hours.</a:t>
            </a:r>
            <a:endParaRPr sz="2000" dirty="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RN</a:t>
            </a:r>
            <a:r>
              <a:rPr sz="3600" spc="-75" dirty="0"/>
              <a:t> </a:t>
            </a:r>
            <a:r>
              <a:rPr sz="3600" dirty="0"/>
              <a:t>to</a:t>
            </a:r>
            <a:r>
              <a:rPr sz="3600" spc="-70" dirty="0"/>
              <a:t> </a:t>
            </a:r>
            <a:r>
              <a:rPr sz="3600" dirty="0"/>
              <a:t>BSN</a:t>
            </a:r>
            <a:r>
              <a:rPr sz="3600" spc="-55" dirty="0"/>
              <a:t> </a:t>
            </a:r>
            <a:r>
              <a:rPr sz="3600" dirty="0"/>
              <a:t>–</a:t>
            </a:r>
            <a:r>
              <a:rPr sz="3600" spc="-60" dirty="0"/>
              <a:t> </a:t>
            </a:r>
            <a:r>
              <a:rPr sz="3600" dirty="0"/>
              <a:t>Academic</a:t>
            </a:r>
            <a:r>
              <a:rPr sz="3600" spc="-60" dirty="0"/>
              <a:t> </a:t>
            </a:r>
            <a:r>
              <a:rPr sz="3600" spc="-10" dirty="0"/>
              <a:t>Courses</a:t>
            </a:r>
            <a:endParaRPr sz="3600"/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6319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285"/>
              </a:spcBef>
              <a:buFont typeface="Arial"/>
              <a:buChar char="▪"/>
              <a:tabLst>
                <a:tab pos="240665" algn="l"/>
              </a:tabLst>
            </a:pPr>
            <a:r>
              <a:rPr dirty="0"/>
              <a:t>BIOL</a:t>
            </a:r>
            <a:r>
              <a:rPr spc="-50" dirty="0"/>
              <a:t> </a:t>
            </a:r>
            <a:r>
              <a:rPr dirty="0"/>
              <a:t>2301</a:t>
            </a:r>
            <a:r>
              <a:rPr spc="-40" dirty="0"/>
              <a:t> </a:t>
            </a:r>
            <a:r>
              <a:rPr dirty="0"/>
              <a:t>A/P</a:t>
            </a:r>
            <a:r>
              <a:rPr spc="-65" dirty="0"/>
              <a:t> </a:t>
            </a:r>
            <a:r>
              <a:rPr spc="-50" dirty="0"/>
              <a:t>I</a:t>
            </a:r>
          </a:p>
          <a:p>
            <a:pPr marL="240665" indent="-227965">
              <a:lnSpc>
                <a:spcPct val="100000"/>
              </a:lnSpc>
              <a:spcBef>
                <a:spcPts val="1190"/>
              </a:spcBef>
              <a:buFont typeface="Arial"/>
              <a:buChar char="▪"/>
              <a:tabLst>
                <a:tab pos="240665" algn="l"/>
              </a:tabLst>
            </a:pPr>
            <a:r>
              <a:rPr dirty="0"/>
              <a:t>BIOL</a:t>
            </a:r>
            <a:r>
              <a:rPr spc="-30" dirty="0"/>
              <a:t> </a:t>
            </a:r>
            <a:r>
              <a:rPr spc="-20" dirty="0"/>
              <a:t>2101</a:t>
            </a:r>
            <a:r>
              <a:rPr spc="-30" dirty="0"/>
              <a:t> </a:t>
            </a:r>
            <a:r>
              <a:rPr dirty="0"/>
              <a:t>A/P</a:t>
            </a:r>
            <a:r>
              <a:rPr spc="-45" dirty="0"/>
              <a:t> </a:t>
            </a:r>
            <a:r>
              <a:rPr dirty="0"/>
              <a:t>I</a:t>
            </a:r>
            <a:r>
              <a:rPr spc="-35" dirty="0"/>
              <a:t> </a:t>
            </a:r>
            <a:r>
              <a:rPr spc="-25" dirty="0"/>
              <a:t>Lab</a:t>
            </a:r>
          </a:p>
          <a:p>
            <a:pPr marL="240665" indent="-227965">
              <a:lnSpc>
                <a:spcPct val="100000"/>
              </a:lnSpc>
              <a:spcBef>
                <a:spcPts val="1185"/>
              </a:spcBef>
              <a:buFont typeface="Arial"/>
              <a:buChar char="▪"/>
              <a:tabLst>
                <a:tab pos="240665" algn="l"/>
              </a:tabLst>
            </a:pPr>
            <a:r>
              <a:rPr dirty="0"/>
              <a:t>BIOL</a:t>
            </a:r>
            <a:r>
              <a:rPr spc="-30" dirty="0"/>
              <a:t> </a:t>
            </a:r>
            <a:r>
              <a:rPr dirty="0"/>
              <a:t>2302</a:t>
            </a:r>
            <a:r>
              <a:rPr spc="-25" dirty="0"/>
              <a:t> </a:t>
            </a:r>
            <a:r>
              <a:rPr dirty="0"/>
              <a:t>A/P</a:t>
            </a:r>
            <a:r>
              <a:rPr spc="-50" dirty="0"/>
              <a:t> </a:t>
            </a:r>
            <a:r>
              <a:rPr spc="-25" dirty="0"/>
              <a:t>II</a:t>
            </a:r>
          </a:p>
          <a:p>
            <a:pPr marL="240665" indent="-227965">
              <a:lnSpc>
                <a:spcPct val="100000"/>
              </a:lnSpc>
              <a:spcBef>
                <a:spcPts val="1190"/>
              </a:spcBef>
              <a:buFont typeface="Arial"/>
              <a:buChar char="▪"/>
              <a:tabLst>
                <a:tab pos="240665" algn="l"/>
              </a:tabLst>
            </a:pPr>
            <a:r>
              <a:rPr dirty="0"/>
              <a:t>BIOL</a:t>
            </a:r>
            <a:r>
              <a:rPr spc="-35" dirty="0"/>
              <a:t> </a:t>
            </a:r>
            <a:r>
              <a:rPr dirty="0"/>
              <a:t>2102</a:t>
            </a:r>
            <a:r>
              <a:rPr spc="-40" dirty="0"/>
              <a:t> </a:t>
            </a:r>
            <a:r>
              <a:rPr dirty="0"/>
              <a:t>A/P</a:t>
            </a:r>
            <a:r>
              <a:rPr spc="-55" dirty="0"/>
              <a:t> </a:t>
            </a:r>
            <a:r>
              <a:rPr dirty="0"/>
              <a:t>II</a:t>
            </a:r>
            <a:r>
              <a:rPr spc="-55" dirty="0"/>
              <a:t> </a:t>
            </a:r>
            <a:r>
              <a:rPr spc="-25" dirty="0"/>
              <a:t>Lab</a:t>
            </a:r>
          </a:p>
          <a:p>
            <a:pPr marL="240665" indent="-227965">
              <a:lnSpc>
                <a:spcPct val="100000"/>
              </a:lnSpc>
              <a:spcBef>
                <a:spcPts val="1190"/>
              </a:spcBef>
              <a:buFont typeface="Arial"/>
              <a:buChar char="▪"/>
              <a:tabLst>
                <a:tab pos="240665" algn="l"/>
              </a:tabLst>
            </a:pPr>
            <a:r>
              <a:rPr dirty="0"/>
              <a:t>ENGL</a:t>
            </a:r>
            <a:r>
              <a:rPr spc="-45" dirty="0"/>
              <a:t> </a:t>
            </a:r>
            <a:r>
              <a:rPr dirty="0"/>
              <a:t>1301</a:t>
            </a:r>
            <a:r>
              <a:rPr spc="-30" dirty="0"/>
              <a:t> </a:t>
            </a:r>
            <a:r>
              <a:rPr dirty="0"/>
              <a:t>Comp</a:t>
            </a:r>
            <a:r>
              <a:rPr spc="-60" dirty="0"/>
              <a:t> </a:t>
            </a:r>
            <a:r>
              <a:rPr dirty="0"/>
              <a:t>&amp;</a:t>
            </a:r>
            <a:r>
              <a:rPr spc="-45" dirty="0"/>
              <a:t> </a:t>
            </a:r>
            <a:r>
              <a:rPr dirty="0"/>
              <a:t>Rhetoric</a:t>
            </a:r>
            <a:r>
              <a:rPr spc="-55" dirty="0"/>
              <a:t> </a:t>
            </a:r>
            <a:r>
              <a:rPr spc="-50" dirty="0"/>
              <a:t>I</a:t>
            </a:r>
          </a:p>
          <a:p>
            <a:pPr marL="240665" indent="-227965">
              <a:lnSpc>
                <a:spcPct val="100000"/>
              </a:lnSpc>
              <a:spcBef>
                <a:spcPts val="1185"/>
              </a:spcBef>
              <a:buFont typeface="Arial"/>
              <a:buChar char="▪"/>
              <a:tabLst>
                <a:tab pos="240665" algn="l"/>
              </a:tabLst>
            </a:pPr>
            <a:r>
              <a:rPr dirty="0"/>
              <a:t>ENGL</a:t>
            </a:r>
            <a:r>
              <a:rPr spc="-40" dirty="0"/>
              <a:t> </a:t>
            </a:r>
            <a:r>
              <a:rPr dirty="0"/>
              <a:t>1302</a:t>
            </a:r>
            <a:r>
              <a:rPr spc="-35" dirty="0"/>
              <a:t> </a:t>
            </a:r>
            <a:r>
              <a:rPr dirty="0"/>
              <a:t>English</a:t>
            </a:r>
            <a:r>
              <a:rPr spc="-50" dirty="0"/>
              <a:t> 2</a:t>
            </a:r>
          </a:p>
          <a:p>
            <a:pPr marL="241300" marR="113030" indent="-228600">
              <a:lnSpc>
                <a:spcPct val="70000"/>
              </a:lnSpc>
              <a:spcBef>
                <a:spcPts val="1800"/>
              </a:spcBef>
              <a:buFont typeface="Arial"/>
              <a:buChar char="▪"/>
              <a:tabLst>
                <a:tab pos="241300" algn="l"/>
              </a:tabLst>
            </a:pPr>
            <a:r>
              <a:rPr spc="-10" dirty="0"/>
              <a:t>MATH</a:t>
            </a:r>
            <a:r>
              <a:rPr spc="-70" dirty="0"/>
              <a:t> </a:t>
            </a:r>
            <a:r>
              <a:rPr dirty="0"/>
              <a:t>1314</a:t>
            </a:r>
            <a:r>
              <a:rPr spc="-35" dirty="0"/>
              <a:t> </a:t>
            </a:r>
            <a:r>
              <a:rPr dirty="0"/>
              <a:t>College</a:t>
            </a:r>
            <a:r>
              <a:rPr spc="-85" dirty="0"/>
              <a:t> </a:t>
            </a:r>
            <a:r>
              <a:rPr dirty="0"/>
              <a:t>Algebra</a:t>
            </a:r>
            <a:r>
              <a:rPr spc="-75" dirty="0"/>
              <a:t> </a:t>
            </a:r>
            <a:r>
              <a:rPr dirty="0"/>
              <a:t>or</a:t>
            </a:r>
            <a:r>
              <a:rPr spc="-45" dirty="0"/>
              <a:t> </a:t>
            </a:r>
            <a:r>
              <a:rPr spc="-10" dirty="0"/>
              <a:t>MATH</a:t>
            </a:r>
            <a:r>
              <a:rPr spc="-65" dirty="0"/>
              <a:t> </a:t>
            </a:r>
            <a:r>
              <a:rPr spc="-20" dirty="0"/>
              <a:t>1342 </a:t>
            </a:r>
            <a:r>
              <a:rPr dirty="0"/>
              <a:t>College</a:t>
            </a:r>
            <a:r>
              <a:rPr spc="-60" dirty="0"/>
              <a:t> </a:t>
            </a:r>
            <a:r>
              <a:rPr spc="-10" dirty="0"/>
              <a:t>Statistics</a:t>
            </a:r>
          </a:p>
          <a:p>
            <a:pPr marL="240665" indent="-227965">
              <a:lnSpc>
                <a:spcPct val="100000"/>
              </a:lnSpc>
              <a:spcBef>
                <a:spcPts val="1190"/>
              </a:spcBef>
              <a:buFont typeface="Arial"/>
              <a:buChar char="▪"/>
              <a:tabLst>
                <a:tab pos="240665" algn="l"/>
              </a:tabLst>
            </a:pPr>
            <a:r>
              <a:rPr dirty="0"/>
              <a:t>PSYC</a:t>
            </a:r>
            <a:r>
              <a:rPr spc="-95" dirty="0"/>
              <a:t> </a:t>
            </a:r>
            <a:r>
              <a:rPr dirty="0"/>
              <a:t>2301</a:t>
            </a:r>
            <a:r>
              <a:rPr spc="-70" dirty="0"/>
              <a:t> </a:t>
            </a:r>
            <a:r>
              <a:rPr dirty="0"/>
              <a:t>General</a:t>
            </a:r>
            <a:r>
              <a:rPr spc="-95" dirty="0"/>
              <a:t> </a:t>
            </a:r>
            <a:r>
              <a:rPr spc="-10" dirty="0"/>
              <a:t>Psychology</a:t>
            </a:r>
          </a:p>
          <a:p>
            <a:pPr marL="240665" indent="-227965">
              <a:lnSpc>
                <a:spcPct val="100000"/>
              </a:lnSpc>
              <a:spcBef>
                <a:spcPts val="1185"/>
              </a:spcBef>
              <a:buFont typeface="Arial"/>
              <a:buChar char="▪"/>
              <a:tabLst>
                <a:tab pos="240665" algn="l"/>
              </a:tabLst>
            </a:pPr>
            <a:r>
              <a:rPr dirty="0"/>
              <a:t>PSYC</a:t>
            </a:r>
            <a:r>
              <a:rPr spc="-80" dirty="0"/>
              <a:t> </a:t>
            </a:r>
            <a:r>
              <a:rPr dirty="0"/>
              <a:t>2314</a:t>
            </a:r>
            <a:r>
              <a:rPr spc="-55" dirty="0"/>
              <a:t> </a:t>
            </a:r>
            <a:r>
              <a:rPr dirty="0"/>
              <a:t>Lifespan</a:t>
            </a:r>
            <a:r>
              <a:rPr spc="-70" dirty="0"/>
              <a:t> </a:t>
            </a:r>
            <a:r>
              <a:rPr dirty="0"/>
              <a:t>Growth</a:t>
            </a:r>
            <a:r>
              <a:rPr spc="-85" dirty="0"/>
              <a:t> </a:t>
            </a:r>
            <a:r>
              <a:rPr dirty="0"/>
              <a:t>&amp;</a:t>
            </a:r>
            <a:r>
              <a:rPr spc="-70" dirty="0"/>
              <a:t> </a:t>
            </a:r>
            <a:r>
              <a:rPr spc="-10" dirty="0"/>
              <a:t>Development</a:t>
            </a:r>
          </a:p>
          <a:p>
            <a:pPr marL="240665" indent="-227965">
              <a:lnSpc>
                <a:spcPct val="100000"/>
              </a:lnSpc>
              <a:spcBef>
                <a:spcPts val="1190"/>
              </a:spcBef>
              <a:buFont typeface="Arial"/>
              <a:buChar char="▪"/>
              <a:tabLst>
                <a:tab pos="240665" algn="l"/>
              </a:tabLst>
            </a:pPr>
            <a:r>
              <a:rPr dirty="0"/>
              <a:t>BIOL</a:t>
            </a:r>
            <a:r>
              <a:rPr spc="-45" dirty="0"/>
              <a:t> </a:t>
            </a:r>
            <a:r>
              <a:rPr dirty="0"/>
              <a:t>2320</a:t>
            </a:r>
            <a:r>
              <a:rPr spc="-35" dirty="0"/>
              <a:t> </a:t>
            </a:r>
            <a:r>
              <a:rPr spc="-10" dirty="0"/>
              <a:t>Microbiology</a:t>
            </a:r>
          </a:p>
          <a:p>
            <a:pPr marL="240665" indent="-227965">
              <a:lnSpc>
                <a:spcPct val="100000"/>
              </a:lnSpc>
              <a:spcBef>
                <a:spcPts val="1190"/>
              </a:spcBef>
              <a:buFont typeface="Arial"/>
              <a:buChar char="▪"/>
              <a:tabLst>
                <a:tab pos="240665" algn="l"/>
              </a:tabLst>
            </a:pPr>
            <a:r>
              <a:rPr dirty="0"/>
              <a:t>BIOL</a:t>
            </a:r>
            <a:r>
              <a:rPr spc="-50" dirty="0"/>
              <a:t> </a:t>
            </a:r>
            <a:r>
              <a:rPr dirty="0"/>
              <a:t>2120</a:t>
            </a:r>
            <a:r>
              <a:rPr spc="-50" dirty="0"/>
              <a:t> </a:t>
            </a:r>
            <a:r>
              <a:rPr dirty="0"/>
              <a:t>Microbiology</a:t>
            </a:r>
            <a:r>
              <a:rPr spc="-90" dirty="0"/>
              <a:t> </a:t>
            </a:r>
            <a:r>
              <a:rPr spc="-25" dirty="0"/>
              <a:t>Lab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6319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285"/>
              </a:spcBef>
              <a:buFont typeface="Arial"/>
              <a:buChar char="▪"/>
              <a:tabLst>
                <a:tab pos="240665" algn="l"/>
              </a:tabLst>
            </a:pPr>
            <a:r>
              <a:rPr dirty="0"/>
              <a:t>HIST</a:t>
            </a:r>
            <a:r>
              <a:rPr spc="-55" dirty="0"/>
              <a:t> </a:t>
            </a:r>
            <a:r>
              <a:rPr dirty="0"/>
              <a:t>1301</a:t>
            </a:r>
            <a:r>
              <a:rPr spc="-35" dirty="0"/>
              <a:t> </a:t>
            </a:r>
            <a:r>
              <a:rPr dirty="0"/>
              <a:t>U.S.</a:t>
            </a:r>
            <a:r>
              <a:rPr spc="-45" dirty="0"/>
              <a:t> </a:t>
            </a:r>
            <a:r>
              <a:rPr dirty="0"/>
              <a:t>History</a:t>
            </a:r>
            <a:r>
              <a:rPr spc="-55" dirty="0"/>
              <a:t> </a:t>
            </a:r>
            <a:r>
              <a:rPr spc="-50" dirty="0"/>
              <a:t>I</a:t>
            </a:r>
          </a:p>
          <a:p>
            <a:pPr marL="240665" indent="-227965">
              <a:lnSpc>
                <a:spcPct val="100000"/>
              </a:lnSpc>
              <a:spcBef>
                <a:spcPts val="1190"/>
              </a:spcBef>
              <a:buFont typeface="Arial"/>
              <a:buChar char="▪"/>
              <a:tabLst>
                <a:tab pos="240665" algn="l"/>
              </a:tabLst>
            </a:pPr>
            <a:r>
              <a:rPr dirty="0"/>
              <a:t>HIST</a:t>
            </a:r>
            <a:r>
              <a:rPr spc="-40" dirty="0"/>
              <a:t> </a:t>
            </a:r>
            <a:r>
              <a:rPr dirty="0"/>
              <a:t>1302</a:t>
            </a:r>
            <a:r>
              <a:rPr spc="-35" dirty="0"/>
              <a:t> </a:t>
            </a:r>
            <a:r>
              <a:rPr dirty="0"/>
              <a:t>U.S.</a:t>
            </a:r>
            <a:r>
              <a:rPr spc="-25" dirty="0"/>
              <a:t> </a:t>
            </a:r>
            <a:r>
              <a:rPr dirty="0"/>
              <a:t>History</a:t>
            </a:r>
            <a:r>
              <a:rPr spc="-40" dirty="0"/>
              <a:t> </a:t>
            </a:r>
            <a:r>
              <a:rPr spc="-25" dirty="0"/>
              <a:t>II</a:t>
            </a:r>
          </a:p>
          <a:p>
            <a:pPr marL="240665" indent="-227965">
              <a:lnSpc>
                <a:spcPct val="100000"/>
              </a:lnSpc>
              <a:spcBef>
                <a:spcPts val="1185"/>
              </a:spcBef>
              <a:buFont typeface="Arial"/>
              <a:buChar char="▪"/>
              <a:tabLst>
                <a:tab pos="240665" algn="l"/>
              </a:tabLst>
            </a:pPr>
            <a:r>
              <a:rPr dirty="0"/>
              <a:t>SPCH</a:t>
            </a:r>
            <a:r>
              <a:rPr spc="-60" dirty="0"/>
              <a:t> </a:t>
            </a:r>
            <a:r>
              <a:rPr dirty="0"/>
              <a:t>1311</a:t>
            </a:r>
            <a:r>
              <a:rPr spc="-45" dirty="0"/>
              <a:t> </a:t>
            </a:r>
            <a:r>
              <a:rPr dirty="0"/>
              <a:t>Intro</a:t>
            </a:r>
            <a:r>
              <a:rPr spc="-60" dirty="0"/>
              <a:t> </a:t>
            </a:r>
            <a:r>
              <a:rPr dirty="0"/>
              <a:t>to</a:t>
            </a:r>
            <a:r>
              <a:rPr spc="-40" dirty="0"/>
              <a:t> </a:t>
            </a:r>
            <a:r>
              <a:rPr spc="-10" dirty="0"/>
              <a:t>Speech</a:t>
            </a:r>
          </a:p>
          <a:p>
            <a:pPr marL="240665" indent="-227965">
              <a:lnSpc>
                <a:spcPct val="100000"/>
              </a:lnSpc>
              <a:spcBef>
                <a:spcPts val="1190"/>
              </a:spcBef>
              <a:buFont typeface="Arial"/>
              <a:buChar char="▪"/>
              <a:tabLst>
                <a:tab pos="240665" algn="l"/>
              </a:tabLst>
            </a:pPr>
            <a:r>
              <a:rPr dirty="0"/>
              <a:t>GOVT</a:t>
            </a:r>
            <a:r>
              <a:rPr spc="-50" dirty="0"/>
              <a:t> </a:t>
            </a:r>
            <a:r>
              <a:rPr dirty="0"/>
              <a:t>2305</a:t>
            </a:r>
            <a:r>
              <a:rPr spc="-30" dirty="0"/>
              <a:t> </a:t>
            </a:r>
            <a:r>
              <a:rPr dirty="0"/>
              <a:t>Federal</a:t>
            </a:r>
            <a:r>
              <a:rPr spc="-45" dirty="0"/>
              <a:t> </a:t>
            </a:r>
            <a:r>
              <a:rPr spc="-10" dirty="0"/>
              <a:t>Government</a:t>
            </a:r>
          </a:p>
          <a:p>
            <a:pPr marL="240665" indent="-227965">
              <a:lnSpc>
                <a:spcPct val="100000"/>
              </a:lnSpc>
              <a:spcBef>
                <a:spcPts val="1190"/>
              </a:spcBef>
              <a:buFont typeface="Arial"/>
              <a:buChar char="▪"/>
              <a:tabLst>
                <a:tab pos="240665" algn="l"/>
              </a:tabLst>
            </a:pPr>
            <a:r>
              <a:rPr dirty="0"/>
              <a:t>GOVT</a:t>
            </a:r>
            <a:r>
              <a:rPr spc="-45" dirty="0"/>
              <a:t> </a:t>
            </a:r>
            <a:r>
              <a:rPr dirty="0"/>
              <a:t>2306</a:t>
            </a:r>
            <a:r>
              <a:rPr spc="-30" dirty="0"/>
              <a:t> </a:t>
            </a:r>
            <a:r>
              <a:rPr spc="-20" dirty="0"/>
              <a:t>Texas</a:t>
            </a:r>
            <a:r>
              <a:rPr spc="-40" dirty="0"/>
              <a:t> </a:t>
            </a:r>
            <a:r>
              <a:rPr spc="-10" dirty="0"/>
              <a:t>Government</a:t>
            </a:r>
          </a:p>
          <a:p>
            <a:pPr marL="240665" indent="-227965">
              <a:lnSpc>
                <a:spcPct val="100000"/>
              </a:lnSpc>
              <a:spcBef>
                <a:spcPts val="1185"/>
              </a:spcBef>
              <a:buFont typeface="Arial"/>
              <a:buChar char="▪"/>
              <a:tabLst>
                <a:tab pos="240665" algn="l"/>
              </a:tabLst>
            </a:pPr>
            <a:r>
              <a:rPr dirty="0"/>
              <a:t>SOCI</a:t>
            </a:r>
            <a:r>
              <a:rPr spc="-55" dirty="0"/>
              <a:t> </a:t>
            </a:r>
            <a:r>
              <a:rPr dirty="0"/>
              <a:t>1301</a:t>
            </a:r>
            <a:r>
              <a:rPr spc="-45" dirty="0"/>
              <a:t> </a:t>
            </a:r>
            <a:r>
              <a:rPr dirty="0"/>
              <a:t>Into</a:t>
            </a:r>
            <a:r>
              <a:rPr spc="-70" dirty="0"/>
              <a:t> </a:t>
            </a:r>
            <a:r>
              <a:rPr dirty="0"/>
              <a:t>to</a:t>
            </a:r>
            <a:r>
              <a:rPr spc="-55" dirty="0"/>
              <a:t> </a:t>
            </a:r>
            <a:r>
              <a:rPr spc="-10" dirty="0"/>
              <a:t>Sociology</a:t>
            </a:r>
          </a:p>
          <a:p>
            <a:pPr marL="240665" indent="-227965">
              <a:lnSpc>
                <a:spcPct val="100000"/>
              </a:lnSpc>
              <a:spcBef>
                <a:spcPts val="1190"/>
              </a:spcBef>
              <a:buFont typeface="Arial"/>
              <a:buChar char="▪"/>
              <a:tabLst>
                <a:tab pos="240665" algn="l"/>
              </a:tabLst>
            </a:pPr>
            <a:r>
              <a:rPr spc="-20" dirty="0"/>
              <a:t>Texas</a:t>
            </a:r>
            <a:r>
              <a:rPr spc="-35" dirty="0"/>
              <a:t> </a:t>
            </a:r>
            <a:r>
              <a:rPr dirty="0"/>
              <a:t>Creative</a:t>
            </a:r>
            <a:r>
              <a:rPr spc="-55" dirty="0"/>
              <a:t> </a:t>
            </a:r>
            <a:r>
              <a:rPr dirty="0"/>
              <a:t>Arts</a:t>
            </a:r>
            <a:r>
              <a:rPr spc="-45" dirty="0"/>
              <a:t> </a:t>
            </a:r>
            <a:r>
              <a:rPr spc="-20" dirty="0"/>
              <a:t>Core</a:t>
            </a:r>
          </a:p>
          <a:p>
            <a:pPr marL="240665" indent="-227965">
              <a:lnSpc>
                <a:spcPct val="100000"/>
              </a:lnSpc>
              <a:spcBef>
                <a:spcPts val="1185"/>
              </a:spcBef>
              <a:buFont typeface="Arial"/>
              <a:buChar char="▪"/>
              <a:tabLst>
                <a:tab pos="240665" algn="l"/>
              </a:tabLst>
            </a:pPr>
            <a:r>
              <a:rPr spc="-20" dirty="0"/>
              <a:t>Texas</a:t>
            </a:r>
            <a:r>
              <a:rPr spc="10" dirty="0"/>
              <a:t> </a:t>
            </a:r>
            <a:r>
              <a:rPr spc="-10" dirty="0"/>
              <a:t>Lang/Phil/Culture</a:t>
            </a:r>
            <a:r>
              <a:rPr spc="-40" dirty="0"/>
              <a:t> </a:t>
            </a:r>
            <a:r>
              <a:rPr spc="-20" dirty="0"/>
              <a:t>Core</a:t>
            </a:r>
          </a:p>
          <a:p>
            <a:pPr marL="240665" indent="-227965">
              <a:lnSpc>
                <a:spcPct val="100000"/>
              </a:lnSpc>
              <a:spcBef>
                <a:spcPts val="1190"/>
              </a:spcBef>
              <a:buFont typeface="Arial"/>
              <a:buChar char="▪"/>
              <a:tabLst>
                <a:tab pos="240665" algn="l"/>
              </a:tabLst>
            </a:pPr>
            <a:r>
              <a:rPr dirty="0"/>
              <a:t>Academic</a:t>
            </a:r>
            <a:r>
              <a:rPr spc="-85" dirty="0"/>
              <a:t> </a:t>
            </a:r>
            <a:r>
              <a:rPr spc="-10" dirty="0"/>
              <a:t>Elective</a:t>
            </a:r>
          </a:p>
        </p:txBody>
      </p:sp>
    </p:spTree>
  </p:cSld>
  <p:clrMapOvr>
    <a:masterClrMapping/>
  </p:clrMapOvr>
  <p:transition spd="med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RN-</a:t>
            </a:r>
            <a:r>
              <a:rPr sz="3600" dirty="0"/>
              <a:t>BSN</a:t>
            </a:r>
            <a:r>
              <a:rPr sz="3600" spc="-90" dirty="0"/>
              <a:t> </a:t>
            </a:r>
            <a:r>
              <a:rPr sz="3600" dirty="0"/>
              <a:t>Program</a:t>
            </a:r>
            <a:r>
              <a:rPr sz="3600" spc="-80" dirty="0"/>
              <a:t> </a:t>
            </a:r>
            <a:r>
              <a:rPr sz="3600" spc="-10" dirty="0"/>
              <a:t>Courses</a:t>
            </a:r>
            <a:endParaRPr sz="36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626691"/>
              </p:ext>
            </p:extLst>
          </p:nvPr>
        </p:nvGraphicFramePr>
        <p:xfrm>
          <a:off x="831850" y="1524000"/>
          <a:ext cx="10363200" cy="53271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47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20" dirty="0">
                          <a:latin typeface="Franklin Gothic Medium"/>
                          <a:cs typeface="Franklin Gothic Medium"/>
                        </a:rPr>
                        <a:t>Fall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Spring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Summer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2411">
                <a:tc>
                  <a:txBody>
                    <a:bodyPr/>
                    <a:lstStyle/>
                    <a:p>
                      <a:pPr marL="91440" marR="3340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Issues</a:t>
                      </a:r>
                      <a:r>
                        <a:rPr sz="1600" spc="-2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&amp;</a:t>
                      </a:r>
                      <a:r>
                        <a:rPr sz="16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spc="-10" dirty="0">
                          <a:latin typeface="Franklin Gothic Medium"/>
                          <a:cs typeface="Franklin Gothic Medium"/>
                        </a:rPr>
                        <a:t>Trends</a:t>
                      </a:r>
                      <a:r>
                        <a:rPr sz="16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in</a:t>
                      </a:r>
                      <a:r>
                        <a:rPr sz="1600" spc="-5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Nursing</a:t>
                      </a:r>
                      <a:r>
                        <a:rPr sz="1600" spc="-3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spc="-20" dirty="0">
                          <a:latin typeface="Franklin Gothic Medium"/>
                          <a:cs typeface="Franklin Gothic Medium"/>
                        </a:rPr>
                        <a:t>(NURS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3244)</a:t>
                      </a:r>
                      <a:r>
                        <a:rPr sz="1600" spc="-1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–</a:t>
                      </a:r>
                      <a:r>
                        <a:rPr sz="1600" spc="-4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2</a:t>
                      </a:r>
                      <a:r>
                        <a:rPr sz="16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spc="-10" dirty="0">
                          <a:latin typeface="Franklin Gothic Medium"/>
                          <a:cs typeface="Franklin Gothic Medium"/>
                        </a:rPr>
                        <a:t>semester</a:t>
                      </a:r>
                      <a:r>
                        <a:rPr sz="1600" spc="-5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hours</a:t>
                      </a:r>
                      <a:r>
                        <a:rPr sz="1600" spc="-3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(may</a:t>
                      </a:r>
                      <a:r>
                        <a:rPr sz="1600" spc="-2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spc="-25" dirty="0">
                          <a:latin typeface="Franklin Gothic Medium"/>
                          <a:cs typeface="Franklin Gothic Medium"/>
                        </a:rPr>
                        <a:t>be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taken</a:t>
                      </a:r>
                      <a:r>
                        <a:rPr sz="1600" spc="-4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prior</a:t>
                      </a:r>
                      <a:r>
                        <a:rPr sz="1600" spc="-5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to</a:t>
                      </a:r>
                      <a:r>
                        <a:rPr sz="16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licensure</a:t>
                      </a:r>
                      <a:r>
                        <a:rPr sz="1600" spc="-4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as</a:t>
                      </a:r>
                      <a:r>
                        <a:rPr sz="1600" spc="-3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spc="-25" dirty="0">
                          <a:latin typeface="Franklin Gothic Medium"/>
                          <a:cs typeface="Franklin Gothic Medium"/>
                        </a:rPr>
                        <a:t>RN)</a:t>
                      </a:r>
                      <a:endParaRPr sz="1600" dirty="0">
                        <a:latin typeface="Franklin Gothic Medium"/>
                        <a:cs typeface="Franklin Gothic Medium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90805" marR="29337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Nursing</a:t>
                      </a:r>
                      <a:r>
                        <a:rPr sz="1600" spc="-7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Research</a:t>
                      </a:r>
                      <a:r>
                        <a:rPr sz="1600" spc="-4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(NURS</a:t>
                      </a:r>
                      <a:r>
                        <a:rPr sz="1600" spc="-4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3324)</a:t>
                      </a:r>
                      <a:r>
                        <a:rPr sz="1600" spc="-4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–</a:t>
                      </a:r>
                      <a:r>
                        <a:rPr sz="1600" spc="-50" dirty="0">
                          <a:latin typeface="Franklin Gothic Medium"/>
                          <a:cs typeface="Franklin Gothic Medium"/>
                        </a:rPr>
                        <a:t> 3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semester</a:t>
                      </a:r>
                      <a:r>
                        <a:rPr sz="1600" spc="-9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spc="-20" dirty="0">
                          <a:latin typeface="Franklin Gothic Medium"/>
                          <a:cs typeface="Franklin Gothic Medium"/>
                        </a:rPr>
                        <a:t>hours</a:t>
                      </a:r>
                      <a:endParaRPr sz="1600" dirty="0">
                        <a:latin typeface="Franklin Gothic Medium"/>
                        <a:cs typeface="Franklin Gothic Medium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(THIS</a:t>
                      </a:r>
                      <a:r>
                        <a:rPr sz="1600" spc="-5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MUST</a:t>
                      </a:r>
                      <a:r>
                        <a:rPr sz="1600" spc="-4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BE</a:t>
                      </a:r>
                      <a:r>
                        <a:rPr sz="16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spc="-10" dirty="0">
                          <a:latin typeface="Franklin Gothic Medium"/>
                          <a:cs typeface="Franklin Gothic Medium"/>
                        </a:rPr>
                        <a:t>TAKEN</a:t>
                      </a:r>
                      <a:r>
                        <a:rPr sz="1600" spc="-4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spc="-10" dirty="0">
                          <a:latin typeface="Franklin Gothic Medium"/>
                          <a:cs typeface="Franklin Gothic Medium"/>
                        </a:rPr>
                        <a:t>FIRST)</a:t>
                      </a:r>
                      <a:endParaRPr sz="1600" dirty="0">
                        <a:latin typeface="Franklin Gothic Medium"/>
                        <a:cs typeface="Franklin Gothic Medium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90805" marR="14859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Health</a:t>
                      </a:r>
                      <a:r>
                        <a:rPr sz="1600" spc="-7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Assessment</a:t>
                      </a:r>
                      <a:r>
                        <a:rPr sz="1600" spc="-5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(NURS</a:t>
                      </a:r>
                      <a:r>
                        <a:rPr sz="1600" spc="-3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3301)</a:t>
                      </a:r>
                      <a:r>
                        <a:rPr sz="1600" spc="-4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–</a:t>
                      </a:r>
                      <a:r>
                        <a:rPr sz="1600" spc="-4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spc="-50" dirty="0">
                          <a:latin typeface="Franklin Gothic Medium"/>
                          <a:cs typeface="Franklin Gothic Medium"/>
                        </a:rPr>
                        <a:t>3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semester</a:t>
                      </a:r>
                      <a:r>
                        <a:rPr sz="1600" spc="-9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spc="-20" dirty="0">
                          <a:latin typeface="Franklin Gothic Medium"/>
                          <a:cs typeface="Franklin Gothic Medium"/>
                        </a:rPr>
                        <a:t>hours</a:t>
                      </a:r>
                      <a:endParaRPr sz="1600" dirty="0">
                        <a:latin typeface="Franklin Gothic Medium"/>
                        <a:cs typeface="Franklin Gothic Medium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90805" marR="401320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Franklin Gothic Medium"/>
                          <a:cs typeface="Franklin Gothic Medium"/>
                        </a:rPr>
                        <a:t>Pathophysiology</a:t>
                      </a:r>
                      <a:r>
                        <a:rPr sz="1600" spc="-2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(NURS</a:t>
                      </a:r>
                      <a:r>
                        <a:rPr sz="1600" spc="-2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3313)</a:t>
                      </a:r>
                      <a:r>
                        <a:rPr sz="16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–</a:t>
                      </a:r>
                      <a:r>
                        <a:rPr sz="16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spc="-50" dirty="0">
                          <a:latin typeface="Franklin Gothic Medium"/>
                          <a:cs typeface="Franklin Gothic Medium"/>
                        </a:rPr>
                        <a:t>3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semester</a:t>
                      </a:r>
                      <a:r>
                        <a:rPr sz="1600" spc="-9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spc="-20" dirty="0">
                          <a:latin typeface="Franklin Gothic Medium"/>
                          <a:cs typeface="Franklin Gothic Medium"/>
                        </a:rPr>
                        <a:t>hours</a:t>
                      </a:r>
                      <a:endParaRPr sz="1600" dirty="0">
                        <a:latin typeface="Franklin Gothic Medium"/>
                        <a:cs typeface="Franklin Gothic Medium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90805" marR="29083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Legal</a:t>
                      </a:r>
                      <a:r>
                        <a:rPr sz="1600" spc="-3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&amp;</a:t>
                      </a:r>
                      <a:r>
                        <a:rPr sz="1600" spc="-3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Ethical</a:t>
                      </a:r>
                      <a:r>
                        <a:rPr sz="1600" spc="-3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Considerations</a:t>
                      </a:r>
                      <a:r>
                        <a:rPr sz="1600" spc="-4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spc="-25" dirty="0">
                          <a:latin typeface="Franklin Gothic Medium"/>
                          <a:cs typeface="Franklin Gothic Medium"/>
                        </a:rPr>
                        <a:t>in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Nursing</a:t>
                      </a:r>
                      <a:r>
                        <a:rPr sz="1600" spc="-5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(NURS</a:t>
                      </a:r>
                      <a:r>
                        <a:rPr sz="1600" spc="-1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4326)</a:t>
                      </a:r>
                      <a:r>
                        <a:rPr sz="1600" spc="-1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–</a:t>
                      </a:r>
                      <a:r>
                        <a:rPr sz="1600" spc="-3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dirty="0">
                          <a:latin typeface="Franklin Gothic Medium"/>
                          <a:cs typeface="Franklin Gothic Medium"/>
                        </a:rPr>
                        <a:t>3</a:t>
                      </a:r>
                      <a:r>
                        <a:rPr sz="16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600" spc="-10" dirty="0">
                          <a:latin typeface="Franklin Gothic Medium"/>
                          <a:cs typeface="Franklin Gothic Medium"/>
                        </a:rPr>
                        <a:t>semester hours</a:t>
                      </a:r>
                      <a:endParaRPr sz="16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0805" marR="10858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Community</a:t>
                      </a: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Health</a:t>
                      </a:r>
                      <a:r>
                        <a:rPr sz="1800" spc="-3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Nursing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(NURS</a:t>
                      </a: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4355)</a:t>
                      </a:r>
                      <a:r>
                        <a:rPr sz="1800" spc="-6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–</a:t>
                      </a:r>
                      <a:r>
                        <a:rPr sz="18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3</a:t>
                      </a:r>
                      <a:r>
                        <a:rPr sz="18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semester</a:t>
                      </a:r>
                      <a:r>
                        <a:rPr sz="18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20" dirty="0">
                          <a:latin typeface="Franklin Gothic Medium"/>
                          <a:cs typeface="Franklin Gothic Medium"/>
                        </a:rPr>
                        <a:t>hours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Community</a:t>
                      </a: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Health</a:t>
                      </a:r>
                      <a:r>
                        <a:rPr sz="1800" spc="-3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Nursing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Clinical</a:t>
                      </a:r>
                      <a:r>
                        <a:rPr sz="1800" spc="-6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(NURS</a:t>
                      </a:r>
                      <a:r>
                        <a:rPr sz="1800" spc="-1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4160)</a:t>
                      </a:r>
                      <a:r>
                        <a:rPr sz="1800" spc="-6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–</a:t>
                      </a:r>
                      <a:r>
                        <a:rPr sz="1800" spc="-3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1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semester</a:t>
                      </a:r>
                      <a:r>
                        <a:rPr sz="1800" spc="-8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20" dirty="0">
                          <a:latin typeface="Franklin Gothic Medium"/>
                          <a:cs typeface="Franklin Gothic Medium"/>
                        </a:rPr>
                        <a:t>hour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 marR="55562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Health</a:t>
                      </a:r>
                      <a:r>
                        <a:rPr sz="1800" spc="-6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Promotion</a:t>
                      </a:r>
                      <a:r>
                        <a:rPr sz="1800" spc="-5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Across</a:t>
                      </a:r>
                      <a:r>
                        <a:rPr sz="1800" spc="-4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25" dirty="0">
                          <a:latin typeface="Franklin Gothic Medium"/>
                          <a:cs typeface="Franklin Gothic Medium"/>
                        </a:rPr>
                        <a:t>the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Lifespan</a:t>
                      </a:r>
                      <a:r>
                        <a:rPr sz="1800" spc="-6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(NURS</a:t>
                      </a:r>
                      <a:r>
                        <a:rPr sz="18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4341)</a:t>
                      </a:r>
                      <a:r>
                        <a:rPr sz="1800" spc="-8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–</a:t>
                      </a:r>
                      <a:r>
                        <a:rPr sz="1800" spc="-5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3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semester</a:t>
                      </a:r>
                      <a:r>
                        <a:rPr sz="1800" spc="-8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20" dirty="0">
                          <a:latin typeface="Franklin Gothic Medium"/>
                          <a:cs typeface="Franklin Gothic Medium"/>
                        </a:rPr>
                        <a:t>hours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2075" marR="16446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Nursing</a:t>
                      </a:r>
                      <a:r>
                        <a:rPr sz="18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Theory</a:t>
                      </a:r>
                      <a:r>
                        <a:rPr sz="18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(NURS</a:t>
                      </a: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4314)</a:t>
                      </a: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–</a:t>
                      </a:r>
                      <a:r>
                        <a:rPr sz="1800" spc="-3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3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semester</a:t>
                      </a:r>
                      <a:r>
                        <a:rPr sz="1800" spc="-8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20" dirty="0">
                          <a:latin typeface="Franklin Gothic Medium"/>
                          <a:cs typeface="Franklin Gothic Medium"/>
                        </a:rPr>
                        <a:t>hours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2075" marR="11493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Leadership</a:t>
                      </a:r>
                      <a:r>
                        <a:rPr sz="18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&amp;</a:t>
                      </a:r>
                      <a:r>
                        <a:rPr sz="18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Management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(NURS</a:t>
                      </a:r>
                      <a:r>
                        <a:rPr sz="1800" spc="-2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4457)</a:t>
                      </a:r>
                      <a:r>
                        <a:rPr sz="1800" spc="-5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–</a:t>
                      </a:r>
                      <a:r>
                        <a:rPr sz="1800" spc="-4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4</a:t>
                      </a:r>
                      <a:r>
                        <a:rPr sz="1800" spc="-4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semester</a:t>
                      </a: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20" dirty="0">
                          <a:latin typeface="Franklin Gothic Medium"/>
                          <a:cs typeface="Franklin Gothic Medium"/>
                        </a:rPr>
                        <a:t>hours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2075" marR="4464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Gerontological</a:t>
                      </a:r>
                      <a:r>
                        <a:rPr sz="18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Nursing</a:t>
                      </a: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20" dirty="0">
                          <a:latin typeface="Franklin Gothic Medium"/>
                          <a:cs typeface="Franklin Gothic Medium"/>
                        </a:rPr>
                        <a:t>(NURS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4232)</a:t>
                      </a:r>
                      <a:r>
                        <a:rPr sz="1800" spc="-5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–</a:t>
                      </a:r>
                      <a:r>
                        <a:rPr sz="1800" spc="-2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2</a:t>
                      </a:r>
                      <a:r>
                        <a:rPr sz="18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semester</a:t>
                      </a:r>
                      <a:r>
                        <a:rPr sz="1800" spc="-20" dirty="0">
                          <a:latin typeface="Franklin Gothic Medium"/>
                          <a:cs typeface="Franklin Gothic Medium"/>
                        </a:rPr>
                        <a:t> hours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91440" marR="716280" indent="63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Professional</a:t>
                      </a:r>
                      <a:r>
                        <a:rPr sz="1800" spc="-8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Project</a:t>
                      </a:r>
                      <a:r>
                        <a:rPr sz="1800" spc="-7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20" dirty="0">
                          <a:latin typeface="Franklin Gothic Medium"/>
                          <a:cs typeface="Franklin Gothic Medium"/>
                        </a:rPr>
                        <a:t>(NURS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4454)</a:t>
                      </a: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–</a:t>
                      </a:r>
                      <a:r>
                        <a:rPr sz="1800" spc="-2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4</a:t>
                      </a:r>
                      <a:r>
                        <a:rPr sz="1800" spc="-2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semester</a:t>
                      </a:r>
                      <a:r>
                        <a:rPr sz="1800" spc="-20" dirty="0">
                          <a:latin typeface="Franklin Gothic Medium"/>
                          <a:cs typeface="Franklin Gothic Medium"/>
                        </a:rPr>
                        <a:t> hours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(THIS</a:t>
                      </a:r>
                      <a:r>
                        <a:rPr sz="1800" spc="-4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MUST</a:t>
                      </a:r>
                      <a:r>
                        <a:rPr sz="18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BE</a:t>
                      </a:r>
                      <a:r>
                        <a:rPr sz="1800" spc="-2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TAKEN</a:t>
                      </a:r>
                      <a:r>
                        <a:rPr sz="1800" spc="-4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25" dirty="0">
                          <a:latin typeface="Franklin Gothic Medium"/>
                          <a:cs typeface="Franklin Gothic Medium"/>
                        </a:rPr>
                        <a:t>IN </a:t>
                      </a: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LASTSEMESTER)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91440" marR="53340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Credit</a:t>
                      </a:r>
                      <a:r>
                        <a:rPr sz="18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hours</a:t>
                      </a:r>
                      <a:r>
                        <a:rPr sz="18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for</a:t>
                      </a: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all</a:t>
                      </a:r>
                      <a:r>
                        <a:rPr sz="1800" spc="-3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academic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courses:</a:t>
                      </a: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54</a:t>
                      </a:r>
                      <a:r>
                        <a:rPr sz="18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hours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  <a:p>
                      <a:pPr marL="91440" marR="33020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Credit</a:t>
                      </a:r>
                      <a:r>
                        <a:rPr sz="1800" spc="-5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award</a:t>
                      </a:r>
                      <a:r>
                        <a:rPr sz="1800" spc="-6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for</a:t>
                      </a: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successful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completion</a:t>
                      </a:r>
                      <a:r>
                        <a:rPr sz="1800" spc="-6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of</a:t>
                      </a:r>
                      <a:r>
                        <a:rPr sz="1800" spc="-3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RN</a:t>
                      </a:r>
                      <a:r>
                        <a:rPr sz="18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licensure:</a:t>
                      </a:r>
                      <a:r>
                        <a:rPr sz="1800" spc="-3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25" dirty="0">
                          <a:latin typeface="Franklin Gothic Medium"/>
                          <a:cs typeface="Franklin Gothic Medium"/>
                        </a:rPr>
                        <a:t>32 </a:t>
                      </a: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hours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25" dirty="0">
                          <a:latin typeface="Franklin Gothic Medium"/>
                          <a:cs typeface="Franklin Gothic Medium"/>
                        </a:rPr>
                        <a:t>RN-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BSN</a:t>
                      </a:r>
                      <a:r>
                        <a:rPr sz="1800" spc="-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program</a:t>
                      </a:r>
                      <a:r>
                        <a:rPr sz="1800" spc="-3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hours:</a:t>
                      </a: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34</a:t>
                      </a:r>
                      <a:r>
                        <a:rPr sz="1800" spc="-4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20" dirty="0">
                          <a:latin typeface="Franklin Gothic Medium"/>
                          <a:cs typeface="Franklin Gothic Medium"/>
                        </a:rPr>
                        <a:t>hours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91440" marR="118110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Total</a:t>
                      </a:r>
                      <a:r>
                        <a:rPr sz="1800" spc="-4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program</a:t>
                      </a:r>
                      <a:r>
                        <a:rPr sz="1800" spc="-2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credit</a:t>
                      </a:r>
                      <a:r>
                        <a:rPr sz="1800" spc="-4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hours</a:t>
                      </a:r>
                      <a:r>
                        <a:rPr sz="1800" spc="-45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–</a:t>
                      </a:r>
                      <a:r>
                        <a:rPr sz="1800" spc="-50" dirty="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spc="-25" dirty="0">
                          <a:latin typeface="Franklin Gothic Medium"/>
                          <a:cs typeface="Franklin Gothic Medium"/>
                        </a:rPr>
                        <a:t>120 </a:t>
                      </a:r>
                      <a:r>
                        <a:rPr sz="1800" spc="-10" dirty="0">
                          <a:latin typeface="Franklin Gothic Medium"/>
                          <a:cs typeface="Franklin Gothic Medium"/>
                        </a:rPr>
                        <a:t>hours</a:t>
                      </a:r>
                      <a:endParaRPr sz="1800" dirty="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For</a:t>
            </a:r>
            <a:r>
              <a:rPr spc="-235" dirty="0"/>
              <a:t> </a:t>
            </a:r>
            <a:r>
              <a:rPr spc="-10" dirty="0"/>
              <a:t>Information: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72743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spc="-10" dirty="0"/>
              <a:t>Email:</a:t>
            </a: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6600" spc="-10" dirty="0">
                <a:hlinkClick r:id="rId2"/>
              </a:rPr>
              <a:t>RN-BSN@grayson.edu</a:t>
            </a:r>
            <a:endParaRPr sz="6600"/>
          </a:p>
        </p:txBody>
      </p:sp>
    </p:spTree>
  </p:cSld>
  <p:clrMapOvr>
    <a:masterClrMapping/>
  </p:clrMapOvr>
  <p:transition spd="med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5539" y="4104988"/>
            <a:ext cx="3827779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/>
              <a:t>THANK</a:t>
            </a:r>
            <a:r>
              <a:rPr sz="5400" spc="-135" dirty="0"/>
              <a:t> </a:t>
            </a:r>
            <a:r>
              <a:rPr sz="5400" spc="-10" dirty="0"/>
              <a:t>YOU!!</a:t>
            </a:r>
            <a:endParaRPr sz="5400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5539" y="433833"/>
            <a:ext cx="52330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Nursing</a:t>
            </a:r>
            <a:r>
              <a:rPr sz="3600" spc="-50" dirty="0"/>
              <a:t> </a:t>
            </a:r>
            <a:r>
              <a:rPr sz="3600" dirty="0"/>
              <a:t>University</a:t>
            </a:r>
            <a:r>
              <a:rPr sz="3600" spc="-25" dirty="0"/>
              <a:t> </a:t>
            </a:r>
            <a:r>
              <a:rPr sz="3600" spc="-10" dirty="0"/>
              <a:t>Transfer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602739" y="1621636"/>
            <a:ext cx="8282940" cy="2906395"/>
          </a:xfrm>
          <a:prstGeom prst="rect">
            <a:avLst/>
          </a:prstGeom>
        </p:spPr>
        <p:txBody>
          <a:bodyPr vert="horz" wrap="square" lIns="0" tIns="19240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515"/>
              </a:spcBef>
              <a:buFont typeface="Arial"/>
              <a:buChar char="▪"/>
              <a:tabLst>
                <a:tab pos="240665" algn="l"/>
              </a:tabLst>
            </a:pP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Degree</a:t>
            </a:r>
            <a:r>
              <a:rPr sz="3200" spc="-9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option</a:t>
            </a:r>
            <a:r>
              <a:rPr sz="3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32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select</a:t>
            </a:r>
            <a:r>
              <a:rPr sz="32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when</a:t>
            </a:r>
            <a:r>
              <a:rPr sz="32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applying</a:t>
            </a:r>
            <a:r>
              <a:rPr sz="32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32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GC</a:t>
            </a:r>
            <a:endParaRPr sz="320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415"/>
              </a:spcBef>
              <a:buFont typeface="Arial"/>
              <a:buChar char="▪"/>
              <a:tabLst>
                <a:tab pos="240665" algn="l"/>
              </a:tabLst>
            </a:pPr>
            <a:r>
              <a:rPr sz="3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“Pre-</a:t>
            </a: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Nursing”</a:t>
            </a:r>
            <a:r>
              <a:rPr sz="32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degree</a:t>
            </a:r>
            <a:r>
              <a:rPr sz="32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plan</a:t>
            </a:r>
            <a:endParaRPr sz="3200">
              <a:latin typeface="Franklin Gothic Medium"/>
              <a:cs typeface="Franklin Gothic Medium"/>
            </a:endParaRPr>
          </a:p>
          <a:p>
            <a:pPr marL="240665" marR="5080" indent="-228600">
              <a:lnSpc>
                <a:spcPts val="3460"/>
              </a:lnSpc>
              <a:spcBef>
                <a:spcPts val="1850"/>
              </a:spcBef>
              <a:buFont typeface="Arial"/>
              <a:buChar char="▪"/>
              <a:tabLst>
                <a:tab pos="240665" algn="l"/>
              </a:tabLst>
            </a:pP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Allows</a:t>
            </a:r>
            <a:r>
              <a:rPr sz="32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</a:t>
            </a:r>
            <a:r>
              <a:rPr sz="3200" spc="-7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32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take</a:t>
            </a:r>
            <a:r>
              <a:rPr sz="32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all</a:t>
            </a:r>
            <a:r>
              <a:rPr sz="32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32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32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academic</a:t>
            </a:r>
            <a:r>
              <a:rPr sz="32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courses </a:t>
            </a: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needed</a:t>
            </a:r>
            <a:r>
              <a:rPr sz="32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prior</a:t>
            </a:r>
            <a:r>
              <a:rPr sz="32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32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admission</a:t>
            </a:r>
            <a:r>
              <a:rPr sz="32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32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32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GC</a:t>
            </a:r>
            <a:r>
              <a:rPr sz="32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 program</a:t>
            </a:r>
            <a:endParaRPr sz="32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5539" y="2788251"/>
            <a:ext cx="5136515" cy="2165350"/>
          </a:xfrm>
          <a:prstGeom prst="rect">
            <a:avLst/>
          </a:prstGeom>
        </p:spPr>
        <p:txBody>
          <a:bodyPr vert="horz" wrap="square" lIns="0" tIns="172085" rIns="0" bIns="0" rtlCol="0">
            <a:spAutoFit/>
          </a:bodyPr>
          <a:lstStyle/>
          <a:p>
            <a:pPr marL="12700" marR="5080">
              <a:lnSpc>
                <a:spcPts val="5180"/>
              </a:lnSpc>
              <a:spcBef>
                <a:spcPts val="1355"/>
              </a:spcBef>
            </a:pPr>
            <a:r>
              <a:rPr sz="5400" dirty="0"/>
              <a:t>Associate</a:t>
            </a:r>
            <a:r>
              <a:rPr sz="5400" spc="-195" dirty="0"/>
              <a:t> </a:t>
            </a:r>
            <a:r>
              <a:rPr sz="5400" spc="-10" dirty="0"/>
              <a:t>Degree Nursing-</a:t>
            </a:r>
            <a:endParaRPr sz="5400"/>
          </a:p>
          <a:p>
            <a:pPr marL="12700">
              <a:lnSpc>
                <a:spcPts val="5230"/>
              </a:lnSpc>
            </a:pPr>
            <a:r>
              <a:rPr sz="5400" dirty="0"/>
              <a:t>RN</a:t>
            </a:r>
            <a:r>
              <a:rPr sz="5400" spc="-65" dirty="0"/>
              <a:t> </a:t>
            </a:r>
            <a:r>
              <a:rPr sz="5400" spc="-10" dirty="0"/>
              <a:t>Programs</a:t>
            </a:r>
            <a:endParaRPr sz="5400"/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RN</a:t>
            </a:r>
            <a:r>
              <a:rPr sz="3600" spc="-85" dirty="0"/>
              <a:t> </a:t>
            </a:r>
            <a:r>
              <a:rPr sz="3600" dirty="0"/>
              <a:t>-</a:t>
            </a:r>
            <a:r>
              <a:rPr sz="3600" spc="-85" dirty="0"/>
              <a:t> </a:t>
            </a:r>
            <a:r>
              <a:rPr sz="3600" spc="-10" dirty="0"/>
              <a:t>Traditional</a:t>
            </a:r>
            <a:r>
              <a:rPr sz="3600" spc="-80" dirty="0"/>
              <a:t> </a:t>
            </a:r>
            <a:r>
              <a:rPr sz="3600" dirty="0"/>
              <a:t>Program</a:t>
            </a:r>
            <a:r>
              <a:rPr sz="3600" spc="-65" dirty="0"/>
              <a:t> </a:t>
            </a:r>
            <a:r>
              <a:rPr sz="3600" spc="-10" dirty="0"/>
              <a:t>Overview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59061" y="2362272"/>
            <a:ext cx="9352915" cy="3378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440055" indent="-229235">
              <a:lnSpc>
                <a:spcPct val="100000"/>
              </a:lnSpc>
              <a:spcBef>
                <a:spcPts val="105"/>
              </a:spcBef>
              <a:buFont typeface="Arial"/>
              <a:buChar char="▪"/>
              <a:tabLst>
                <a:tab pos="241300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is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in-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person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program,</a:t>
            </a:r>
            <a:r>
              <a:rPr sz="20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2</a:t>
            </a:r>
            <a:r>
              <a:rPr sz="20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years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length,</a:t>
            </a:r>
            <a:r>
              <a:rPr sz="20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with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total</a:t>
            </a:r>
            <a:r>
              <a:rPr sz="20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4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semesters.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Admits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twice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year.</a:t>
            </a:r>
            <a:endParaRPr sz="200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800"/>
              </a:spcBef>
              <a:buFont typeface="Arial"/>
              <a:buChar char="▪"/>
              <a:tabLst>
                <a:tab pos="240665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Courses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are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offered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Fall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Spring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semesters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only.</a:t>
            </a:r>
            <a:endParaRPr sz="2000">
              <a:latin typeface="Franklin Gothic Medium"/>
              <a:cs typeface="Franklin Gothic Medium"/>
            </a:endParaRPr>
          </a:p>
          <a:p>
            <a:pPr marL="241300" marR="304165" indent="-228600">
              <a:lnSpc>
                <a:spcPct val="100000"/>
              </a:lnSpc>
              <a:spcBef>
                <a:spcPts val="1800"/>
              </a:spcBef>
              <a:buFont typeface="Arial"/>
              <a:buChar char="▪"/>
              <a:tabLst>
                <a:tab pos="241300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After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concludes,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students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are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eligible</a:t>
            </a:r>
            <a:r>
              <a:rPr sz="20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test</a:t>
            </a:r>
            <a:r>
              <a:rPr sz="20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20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NCLEX-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RN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exam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attain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their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Registered</a:t>
            </a:r>
            <a:r>
              <a:rPr sz="20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Nurse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(RN)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license</a:t>
            </a:r>
            <a:endParaRPr sz="2000">
              <a:latin typeface="Franklin Gothic Medium"/>
              <a:cs typeface="Franklin Gothic Medium"/>
            </a:endParaRPr>
          </a:p>
          <a:p>
            <a:pPr marL="241300" marR="5080" indent="-228600">
              <a:lnSpc>
                <a:spcPct val="100000"/>
              </a:lnSpc>
              <a:spcBef>
                <a:spcPts val="1800"/>
              </a:spcBef>
              <a:buFont typeface="Arial"/>
              <a:buChar char="▪"/>
              <a:tabLst>
                <a:tab pos="241300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Clinical</a:t>
            </a:r>
            <a:r>
              <a:rPr sz="20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rotations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are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required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each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semester,</a:t>
            </a:r>
            <a:r>
              <a:rPr sz="20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with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clinical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sites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located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Sherman,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Denison,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Oklahoma.</a:t>
            </a:r>
            <a:endParaRPr sz="200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800"/>
              </a:spcBef>
              <a:buFont typeface="Arial"/>
              <a:buChar char="▪"/>
              <a:tabLst>
                <a:tab pos="240665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Clinical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rotations begin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mid-semester,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are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once</a:t>
            </a:r>
            <a:r>
              <a:rPr sz="2000" spc="-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week,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are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usually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6am-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6pm</a:t>
            </a:r>
            <a:endParaRPr sz="20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1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Transitional</a:t>
            </a:r>
            <a:r>
              <a:rPr sz="3600" spc="-65" dirty="0"/>
              <a:t> </a:t>
            </a:r>
            <a:r>
              <a:rPr sz="3600" dirty="0"/>
              <a:t>Entry</a:t>
            </a:r>
            <a:r>
              <a:rPr sz="3600" spc="-60" dirty="0"/>
              <a:t> </a:t>
            </a:r>
            <a:r>
              <a:rPr sz="3600" dirty="0"/>
              <a:t>(TE)</a:t>
            </a:r>
            <a:r>
              <a:rPr sz="3600" spc="-50" dirty="0"/>
              <a:t> </a:t>
            </a:r>
            <a:r>
              <a:rPr sz="3600" spc="-70" dirty="0"/>
              <a:t>LVN-</a:t>
            </a:r>
            <a:r>
              <a:rPr sz="3600" dirty="0"/>
              <a:t>RN</a:t>
            </a:r>
            <a:r>
              <a:rPr sz="3600" spc="-80" dirty="0"/>
              <a:t> </a:t>
            </a:r>
            <a:r>
              <a:rPr sz="3600" dirty="0"/>
              <a:t>Program</a:t>
            </a:r>
            <a:r>
              <a:rPr sz="3600" spc="-55" dirty="0"/>
              <a:t> </a:t>
            </a:r>
            <a:r>
              <a:rPr sz="3600" spc="-10" dirty="0"/>
              <a:t>Overview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59061" y="2362272"/>
            <a:ext cx="10229215" cy="4217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231140" indent="-229235">
              <a:lnSpc>
                <a:spcPct val="100000"/>
              </a:lnSpc>
              <a:spcBef>
                <a:spcPts val="105"/>
              </a:spcBef>
              <a:buFont typeface="Arial"/>
              <a:buChar char="▪"/>
              <a:tabLst>
                <a:tab pos="241300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Associate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Degree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Transitional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Entry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(LVN-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RN)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is</a:t>
            </a:r>
            <a:r>
              <a:rPr sz="20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bridge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LVN’s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attain</a:t>
            </a:r>
            <a:r>
              <a:rPr sz="20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their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RN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license.</a:t>
            </a:r>
            <a:endParaRPr sz="2000">
              <a:latin typeface="Franklin Gothic Medium"/>
              <a:cs typeface="Franklin Gothic Medium"/>
            </a:endParaRPr>
          </a:p>
          <a:p>
            <a:pPr marL="241300" marR="5080" indent="-228600">
              <a:lnSpc>
                <a:spcPct val="100000"/>
              </a:lnSpc>
              <a:spcBef>
                <a:spcPts val="1800"/>
              </a:spcBef>
              <a:buFont typeface="Arial"/>
              <a:buChar char="▪"/>
              <a:tabLst>
                <a:tab pos="241300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After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concludes,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students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are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eligible</a:t>
            </a:r>
            <a:r>
              <a:rPr sz="20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test</a:t>
            </a:r>
            <a:r>
              <a:rPr sz="20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for</a:t>
            </a:r>
            <a:r>
              <a:rPr sz="20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NCLEX-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RN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exam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attain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their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Registered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Nurse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(RN)</a:t>
            </a:r>
            <a:r>
              <a:rPr sz="20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license</a:t>
            </a:r>
            <a:endParaRPr sz="2000">
              <a:latin typeface="Franklin Gothic Medium"/>
              <a:cs typeface="Franklin Gothic Medium"/>
            </a:endParaRPr>
          </a:p>
          <a:p>
            <a:pPr marL="241300" marR="1098550" indent="-229235">
              <a:lnSpc>
                <a:spcPct val="100000"/>
              </a:lnSpc>
              <a:spcBef>
                <a:spcPts val="1800"/>
              </a:spcBef>
              <a:buFont typeface="Arial"/>
              <a:buChar char="▪"/>
              <a:tabLst>
                <a:tab pos="241300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is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in-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person</a:t>
            </a:r>
            <a:r>
              <a:rPr sz="2000" spc="-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program,</a:t>
            </a:r>
            <a:r>
              <a:rPr sz="20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1.5</a:t>
            </a:r>
            <a:r>
              <a:rPr sz="20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years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length,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with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total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20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3</a:t>
            </a:r>
            <a:r>
              <a:rPr sz="20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nursing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semesters.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Admits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twice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year.</a:t>
            </a:r>
            <a:endParaRPr sz="200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800"/>
              </a:spcBef>
              <a:buFont typeface="Arial"/>
              <a:buChar char="▪"/>
              <a:tabLst>
                <a:tab pos="240665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Courses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are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offered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the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Fall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Spring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semesters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only.</a:t>
            </a:r>
            <a:endParaRPr sz="2000">
              <a:latin typeface="Franklin Gothic Medium"/>
              <a:cs typeface="Franklin Gothic Medium"/>
            </a:endParaRPr>
          </a:p>
          <a:p>
            <a:pPr marL="241300" marR="880744" indent="-228600">
              <a:lnSpc>
                <a:spcPct val="100000"/>
              </a:lnSpc>
              <a:spcBef>
                <a:spcPts val="1800"/>
              </a:spcBef>
              <a:buFont typeface="Arial"/>
              <a:buChar char="▪"/>
              <a:tabLst>
                <a:tab pos="241300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Clinical</a:t>
            </a:r>
            <a:r>
              <a:rPr sz="20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rotations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are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required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each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semester,</a:t>
            </a:r>
            <a:r>
              <a:rPr sz="20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with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clinical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sites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located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in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Sherman,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Denison,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and</a:t>
            </a:r>
            <a:r>
              <a:rPr sz="20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Oklahoma.</a:t>
            </a:r>
            <a:endParaRPr sz="200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800"/>
              </a:spcBef>
              <a:buFont typeface="Arial"/>
              <a:buChar char="▪"/>
              <a:tabLst>
                <a:tab pos="240665" algn="l"/>
              </a:tabLst>
            </a:pP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Clinical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rotations begin</a:t>
            </a:r>
            <a:r>
              <a:rPr sz="20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mid-semester,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are</a:t>
            </a:r>
            <a:r>
              <a:rPr sz="20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once</a:t>
            </a:r>
            <a:r>
              <a:rPr sz="2000" spc="-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</a:t>
            </a:r>
            <a:r>
              <a:rPr sz="20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week,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are</a:t>
            </a:r>
            <a:r>
              <a:rPr sz="20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usually</a:t>
            </a:r>
            <a:r>
              <a:rPr sz="20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6am-</a:t>
            </a:r>
            <a:r>
              <a:rPr sz="20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6pm</a:t>
            </a:r>
            <a:endParaRPr sz="20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2874" rIns="0" bIns="0" rtlCol="0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sz="3600" dirty="0"/>
              <a:t>RN</a:t>
            </a:r>
            <a:r>
              <a:rPr sz="3600" spc="-100" dirty="0"/>
              <a:t> </a:t>
            </a:r>
            <a:r>
              <a:rPr sz="3600" dirty="0"/>
              <a:t>–</a:t>
            </a:r>
            <a:r>
              <a:rPr sz="3600" spc="-80" dirty="0"/>
              <a:t> </a:t>
            </a:r>
            <a:r>
              <a:rPr sz="3600" spc="-10" dirty="0"/>
              <a:t>Traditional</a:t>
            </a:r>
            <a:r>
              <a:rPr sz="3600" spc="-110" dirty="0"/>
              <a:t> </a:t>
            </a:r>
            <a:r>
              <a:rPr sz="3600" dirty="0"/>
              <a:t>Program</a:t>
            </a:r>
            <a:r>
              <a:rPr sz="3600" spc="-80" dirty="0"/>
              <a:t> </a:t>
            </a:r>
            <a:r>
              <a:rPr sz="3600" dirty="0"/>
              <a:t>Required</a:t>
            </a:r>
            <a:r>
              <a:rPr sz="3600" spc="-85" dirty="0"/>
              <a:t> </a:t>
            </a:r>
            <a:r>
              <a:rPr sz="3600" spc="-10" dirty="0"/>
              <a:t>Academic Courses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145539" y="1627605"/>
            <a:ext cx="3580765" cy="4488180"/>
          </a:xfrm>
          <a:prstGeom prst="rect">
            <a:avLst/>
          </a:prstGeom>
        </p:spPr>
        <p:txBody>
          <a:bodyPr vert="horz" wrap="square" lIns="0" tIns="163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85"/>
              </a:spcBef>
            </a:pP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Pre-</a:t>
            </a: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requisites</a:t>
            </a:r>
            <a:endParaRPr sz="170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190"/>
              </a:spcBef>
              <a:buFont typeface="Arial"/>
              <a:buChar char="▪"/>
              <a:tabLst>
                <a:tab pos="240665" algn="l"/>
              </a:tabLst>
            </a:pP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Anatomy</a:t>
            </a:r>
            <a:r>
              <a:rPr sz="17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&amp;</a:t>
            </a:r>
            <a:r>
              <a:rPr sz="17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Physiology</a:t>
            </a:r>
            <a:r>
              <a:rPr sz="17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</a:t>
            </a:r>
            <a:r>
              <a:rPr sz="1700" spc="-1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**</a:t>
            </a:r>
            <a:endParaRPr sz="170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185"/>
              </a:spcBef>
              <a:buFont typeface="Arial"/>
              <a:buChar char="▪"/>
              <a:tabLst>
                <a:tab pos="240665" algn="l"/>
              </a:tabLst>
            </a:pP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Anatomy</a:t>
            </a:r>
            <a:r>
              <a:rPr sz="17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&amp;</a:t>
            </a:r>
            <a:r>
              <a:rPr sz="17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Physiology</a:t>
            </a:r>
            <a:r>
              <a:rPr sz="17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II</a:t>
            </a:r>
            <a:r>
              <a:rPr sz="17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**</a:t>
            </a:r>
            <a:endParaRPr sz="170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190"/>
              </a:spcBef>
              <a:buFont typeface="Arial"/>
              <a:buChar char="▪"/>
              <a:tabLst>
                <a:tab pos="240665" algn="l"/>
              </a:tabLst>
            </a:pP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College</a:t>
            </a:r>
            <a:r>
              <a:rPr sz="17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Algebra</a:t>
            </a:r>
            <a:r>
              <a:rPr sz="17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or</a:t>
            </a: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Statistics</a:t>
            </a:r>
            <a:endParaRPr sz="17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40"/>
              </a:spcBef>
              <a:buClr>
                <a:srgbClr val="404040"/>
              </a:buClr>
              <a:buFont typeface="Arial"/>
              <a:buChar char="▪"/>
            </a:pPr>
            <a:endParaRPr sz="17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</a:pP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Co-</a:t>
            </a: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requisites</a:t>
            </a:r>
            <a:endParaRPr sz="170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535"/>
              </a:spcBef>
              <a:buFont typeface="Arial"/>
              <a:buChar char="▪"/>
              <a:tabLst>
                <a:tab pos="240665" algn="l"/>
              </a:tabLst>
            </a:pP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English</a:t>
            </a:r>
            <a:r>
              <a:rPr sz="17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I</a:t>
            </a:r>
            <a:endParaRPr sz="170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190"/>
              </a:spcBef>
              <a:buFont typeface="Arial"/>
              <a:buChar char="▪"/>
              <a:tabLst>
                <a:tab pos="240665" algn="l"/>
              </a:tabLst>
            </a:pP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General</a:t>
            </a:r>
            <a:r>
              <a:rPr sz="17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Psychology</a:t>
            </a:r>
            <a:endParaRPr sz="170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185"/>
              </a:spcBef>
              <a:buFont typeface="Arial"/>
              <a:buChar char="▪"/>
              <a:tabLst>
                <a:tab pos="240665" algn="l"/>
              </a:tabLst>
            </a:pP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Lifespan</a:t>
            </a:r>
            <a:r>
              <a:rPr sz="17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Growth</a:t>
            </a:r>
            <a:r>
              <a:rPr sz="17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&amp;</a:t>
            </a:r>
            <a:r>
              <a:rPr sz="17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Development</a:t>
            </a:r>
            <a:endParaRPr sz="1700">
              <a:latin typeface="Franklin Gothic Medium"/>
              <a:cs typeface="Franklin Gothic Medium"/>
            </a:endParaRPr>
          </a:p>
          <a:p>
            <a:pPr marL="241300" marR="5080" indent="-229235">
              <a:lnSpc>
                <a:spcPct val="70000"/>
              </a:lnSpc>
              <a:spcBef>
                <a:spcPts val="1800"/>
              </a:spcBef>
              <a:buFont typeface="Arial"/>
              <a:buChar char="▪"/>
              <a:tabLst>
                <a:tab pos="241300" algn="l"/>
              </a:tabLst>
            </a:pP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1</a:t>
            </a:r>
            <a:r>
              <a:rPr sz="17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Core</a:t>
            </a:r>
            <a:r>
              <a:rPr sz="1700" spc="-3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Elective</a:t>
            </a:r>
            <a:r>
              <a:rPr sz="1700" spc="-5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(</a:t>
            </a:r>
            <a:r>
              <a:rPr sz="1700" u="sng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Creative</a:t>
            </a:r>
            <a:r>
              <a:rPr sz="1700" u="sng" spc="-40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 </a:t>
            </a:r>
            <a:r>
              <a:rPr sz="1700" u="sng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Arts</a:t>
            </a:r>
            <a:r>
              <a:rPr sz="1700" u="sng" spc="-30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 </a:t>
            </a:r>
            <a:r>
              <a:rPr sz="1700" u="sng" spc="-25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OR</a:t>
            </a:r>
            <a:r>
              <a:rPr sz="1700" u="none" spc="-25" dirty="0">
                <a:solidFill>
                  <a:srgbClr val="154E6D"/>
                </a:solidFill>
                <a:latin typeface="Franklin Gothic Medium"/>
                <a:cs typeface="Franklin Gothic Medium"/>
              </a:rPr>
              <a:t> </a:t>
            </a:r>
            <a:r>
              <a:rPr sz="1700" u="sng" spc="-10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Language/Philosophy/Culture</a:t>
            </a:r>
            <a:r>
              <a:rPr sz="1700" u="sng" spc="45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 </a:t>
            </a:r>
            <a:r>
              <a:rPr sz="1700" u="sng" spc="-10" dirty="0">
                <a:solidFill>
                  <a:srgbClr val="154E6D"/>
                </a:solidFill>
                <a:uFill>
                  <a:solidFill>
                    <a:srgbClr val="154E6D"/>
                  </a:solidFill>
                </a:uFill>
                <a:latin typeface="Franklin Gothic Medium"/>
                <a:cs typeface="Franklin Gothic Medium"/>
                <a:hlinkClick r:id="rId2"/>
              </a:rPr>
              <a:t>Core</a:t>
            </a:r>
            <a:r>
              <a:rPr sz="1700" u="none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)</a:t>
            </a:r>
            <a:endParaRPr sz="1700">
              <a:latin typeface="Franklin Gothic Medium"/>
              <a:cs typeface="Franklin Gothic Medium"/>
            </a:endParaRPr>
          </a:p>
          <a:p>
            <a:pPr marL="240665" indent="-227965">
              <a:lnSpc>
                <a:spcPct val="100000"/>
              </a:lnSpc>
              <a:spcBef>
                <a:spcPts val="1190"/>
              </a:spcBef>
              <a:buFont typeface="Arial"/>
              <a:buChar char="▪"/>
              <a:tabLst>
                <a:tab pos="240665" algn="l"/>
              </a:tabLst>
            </a:pPr>
            <a:r>
              <a:rPr sz="17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Microbiology</a:t>
            </a:r>
            <a:r>
              <a:rPr sz="1700" spc="-9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**</a:t>
            </a:r>
            <a:endParaRPr sz="17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03340" y="1812923"/>
            <a:ext cx="4609465" cy="17216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0029" marR="5080" indent="-227329">
              <a:lnSpc>
                <a:spcPts val="2590"/>
              </a:lnSpc>
              <a:spcBef>
                <a:spcPts val="425"/>
              </a:spcBef>
              <a:buFont typeface="Arial"/>
              <a:buChar char="▪"/>
              <a:tabLst>
                <a:tab pos="241300" algn="l"/>
              </a:tabLst>
            </a:pP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**Sciences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older</a:t>
            </a:r>
            <a:r>
              <a:rPr sz="2400" spc="-6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than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5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years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5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– 	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to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be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eligible</a:t>
            </a:r>
            <a:r>
              <a:rPr sz="2400" spc="-6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you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must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score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over</a:t>
            </a:r>
            <a:endParaRPr sz="2400" dirty="0">
              <a:latin typeface="Franklin Gothic Medium"/>
              <a:cs typeface="Franklin Gothic Medium"/>
            </a:endParaRPr>
          </a:p>
          <a:p>
            <a:pPr marL="241300">
              <a:lnSpc>
                <a:spcPts val="2555"/>
              </a:lnSpc>
            </a:pP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74.5</a:t>
            </a:r>
            <a:r>
              <a:rPr sz="2400" spc="-2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on</a:t>
            </a:r>
            <a:r>
              <a:rPr sz="2400" spc="-4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A/P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portion</a:t>
            </a:r>
            <a:r>
              <a:rPr sz="2400" spc="-35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of</a:t>
            </a:r>
            <a:r>
              <a:rPr sz="2400" spc="-4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HESI</a:t>
            </a:r>
            <a:endParaRPr lang="en-US" sz="2400" spc="-10" dirty="0">
              <a:solidFill>
                <a:srgbClr val="404040"/>
              </a:solidFill>
              <a:latin typeface="Franklin Gothic Medium"/>
              <a:cs typeface="Franklin Gothic Medium"/>
            </a:endParaRPr>
          </a:p>
          <a:p>
            <a:pPr marL="241300">
              <a:lnSpc>
                <a:spcPts val="2555"/>
              </a:lnSpc>
            </a:pPr>
            <a:r>
              <a:rPr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**</a:t>
            </a:r>
            <a:r>
              <a:rPr lang="en-US" sz="2400" spc="-10" dirty="0">
                <a:solidFill>
                  <a:srgbClr val="404040"/>
                </a:solidFill>
                <a:latin typeface="Franklin Gothic Medium"/>
                <a:cs typeface="Franklin Gothic Medium"/>
              </a:rPr>
              <a:t> or 60% on A/P sections of the NLN NEX exam</a:t>
            </a:r>
            <a:endParaRPr sz="2400" dirty="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3712</Words>
  <Application>Microsoft Office PowerPoint</Application>
  <PresentationFormat>Widescreen</PresentationFormat>
  <Paragraphs>514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Arial</vt:lpstr>
      <vt:lpstr>Calibri</vt:lpstr>
      <vt:lpstr>Franklin Gothic Medium</vt:lpstr>
      <vt:lpstr>Times New Roman</vt:lpstr>
      <vt:lpstr>Wingdings</vt:lpstr>
      <vt:lpstr>Office Theme</vt:lpstr>
      <vt:lpstr>Grayson College Nursing</vt:lpstr>
      <vt:lpstr>Grayson College: Who Are We?</vt:lpstr>
      <vt:lpstr>Take the First Step to GC Nursing: Apply to Grayson College</vt:lpstr>
      <vt:lpstr>Grayson College Nursing: Our Programs</vt:lpstr>
      <vt:lpstr>Nursing University Transfer</vt:lpstr>
      <vt:lpstr>Associate Degree Nursing- RN Programs</vt:lpstr>
      <vt:lpstr>RN - Traditional Program Overview</vt:lpstr>
      <vt:lpstr>Transitional Entry (TE) LVN-RN Program Overview</vt:lpstr>
      <vt:lpstr>RN – Traditional Program Required Academic Courses</vt:lpstr>
      <vt:lpstr>Traditional Program Schedule</vt:lpstr>
      <vt:lpstr>Transitional Entry LVN-RN Required Academic Courses</vt:lpstr>
      <vt:lpstr>Transitional Entry LVN-RN Program Schedule</vt:lpstr>
      <vt:lpstr>**Admission Requirements**</vt:lpstr>
      <vt:lpstr>GPA Requirements</vt:lpstr>
      <vt:lpstr>HESI A2 Entrance Exam</vt:lpstr>
      <vt:lpstr>NLN NEX Entrance Exam</vt:lpstr>
      <vt:lpstr>Point System</vt:lpstr>
      <vt:lpstr>Point System – Science Courses</vt:lpstr>
      <vt:lpstr>Application Process</vt:lpstr>
      <vt:lpstr>APPLICATION DEADLINES!!!</vt:lpstr>
      <vt:lpstr>Apply to the Program</vt:lpstr>
      <vt:lpstr>After Submitting Your Application</vt:lpstr>
      <vt:lpstr>Background Check Process</vt:lpstr>
      <vt:lpstr>Admissions Decision</vt:lpstr>
      <vt:lpstr>TEXTBOOKS</vt:lpstr>
      <vt:lpstr>Contact Us</vt:lpstr>
      <vt:lpstr>Vocational Nursing Program</vt:lpstr>
      <vt:lpstr>Grayson College Vocational Nursing program</vt:lpstr>
      <vt:lpstr>Courses</vt:lpstr>
      <vt:lpstr>Application Process for LVN Program</vt:lpstr>
      <vt:lpstr>IMPORTANT DATE TO REMEMBER:</vt:lpstr>
      <vt:lpstr>Admission Requirements</vt:lpstr>
      <vt:lpstr>Admission Requirements (cont.)</vt:lpstr>
      <vt:lpstr>After Submitting Your VN Application</vt:lpstr>
      <vt:lpstr>Background Check Process for VN Program</vt:lpstr>
      <vt:lpstr>Selection Process</vt:lpstr>
      <vt:lpstr>LVN - Contact Us</vt:lpstr>
      <vt:lpstr>RN to BSN Program</vt:lpstr>
      <vt:lpstr>RN-BSN Program Overview</vt:lpstr>
      <vt:lpstr>Admission Eligibility Criteria</vt:lpstr>
      <vt:lpstr>Admission Requirements/Process</vt:lpstr>
      <vt:lpstr>RN to BSN – Academic Courses</vt:lpstr>
      <vt:lpstr>RN-BSN Program Courses</vt:lpstr>
      <vt:lpstr>For Information:</vt:lpstr>
      <vt:lpstr>THANK YOU!!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Grayson College Nursing</dc:title>
  <dc:creator>Hoover, Lori</dc:creator>
  <cp:lastModifiedBy>Lyszczarz, Joseph</cp:lastModifiedBy>
  <cp:revision>10</cp:revision>
  <dcterms:created xsi:type="dcterms:W3CDTF">2024-04-24T20:03:19Z</dcterms:created>
  <dcterms:modified xsi:type="dcterms:W3CDTF">2024-10-31T14:29:41Z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2024-04-24T00:00:00Z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2024-04-24T00:00:00Z</vt:filetime>
  </property>
  <property fmtid="{D5CDD505-2E9C-101B-9397-08002B2CF9AE}" pid="5" name="Producer">
    <vt:lpwstr>Adobe PDF Library 24.2.207</vt:lpwstr>
  </property>
  <property fmtid="{D5CDD505-2E9C-101B-9397-08002B2CF9AE}" pid="6" name="_TemplateID">
    <vt:lpwstr>TC029010249991</vt:lpwstr>
  </property>
</Properties>
</file>